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6"/>
  </p:notesMasterIdLst>
  <p:sldIdLst>
    <p:sldId id="256" r:id="rId2"/>
    <p:sldId id="264" r:id="rId3"/>
    <p:sldId id="531" r:id="rId4"/>
    <p:sldId id="532" r:id="rId5"/>
    <p:sldId id="624" r:id="rId6"/>
    <p:sldId id="623" r:id="rId7"/>
    <p:sldId id="619" r:id="rId8"/>
    <p:sldId id="533" r:id="rId9"/>
    <p:sldId id="625" r:id="rId10"/>
    <p:sldId id="626" r:id="rId11"/>
    <p:sldId id="627" r:id="rId12"/>
    <p:sldId id="601" r:id="rId13"/>
    <p:sldId id="642" r:id="rId14"/>
    <p:sldId id="599" r:id="rId15"/>
    <p:sldId id="634" r:id="rId16"/>
    <p:sldId id="600" r:id="rId17"/>
    <p:sldId id="602" r:id="rId18"/>
    <p:sldId id="603" r:id="rId19"/>
    <p:sldId id="620" r:id="rId20"/>
    <p:sldId id="622" r:id="rId21"/>
    <p:sldId id="639" r:id="rId22"/>
    <p:sldId id="640" r:id="rId23"/>
    <p:sldId id="604" r:id="rId24"/>
    <p:sldId id="606" r:id="rId25"/>
    <p:sldId id="621" r:id="rId26"/>
    <p:sldId id="597" r:id="rId27"/>
    <p:sldId id="637" r:id="rId28"/>
    <p:sldId id="630" r:id="rId29"/>
    <p:sldId id="629" r:id="rId30"/>
    <p:sldId id="616" r:id="rId31"/>
    <p:sldId id="645" r:id="rId32"/>
    <p:sldId id="636" r:id="rId33"/>
    <p:sldId id="635" r:id="rId34"/>
    <p:sldId id="631" r:id="rId35"/>
    <p:sldId id="646" r:id="rId36"/>
    <p:sldId id="632" r:id="rId37"/>
    <p:sldId id="633" r:id="rId38"/>
    <p:sldId id="643" r:id="rId39"/>
    <p:sldId id="647" r:id="rId40"/>
    <p:sldId id="618" r:id="rId41"/>
    <p:sldId id="555" r:id="rId42"/>
    <p:sldId id="556" r:id="rId43"/>
    <p:sldId id="572" r:id="rId44"/>
    <p:sldId id="557" r:id="rId45"/>
    <p:sldId id="592" r:id="rId46"/>
    <p:sldId id="591" r:id="rId47"/>
    <p:sldId id="593" r:id="rId48"/>
    <p:sldId id="563" r:id="rId49"/>
    <p:sldId id="590" r:id="rId50"/>
    <p:sldId id="561" r:id="rId51"/>
    <p:sldId id="594" r:id="rId52"/>
    <p:sldId id="554" r:id="rId53"/>
    <p:sldId id="641" r:id="rId54"/>
    <p:sldId id="609" r:id="rId55"/>
    <p:sldId id="644" r:id="rId56"/>
    <p:sldId id="598" r:id="rId57"/>
    <p:sldId id="610" r:id="rId58"/>
    <p:sldId id="611" r:id="rId59"/>
    <p:sldId id="612" r:id="rId60"/>
    <p:sldId id="613" r:id="rId61"/>
    <p:sldId id="614" r:id="rId62"/>
    <p:sldId id="628" r:id="rId63"/>
    <p:sldId id="589" r:id="rId64"/>
    <p:sldId id="585" r:id="rId65"/>
  </p:sldIdLst>
  <p:sldSz cx="12192000" cy="6858000"/>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FF5050"/>
    <a:srgbClr val="FFFFCC"/>
    <a:srgbClr val="D5FBF7"/>
    <a:srgbClr val="280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0" autoAdjust="0"/>
    <p:restoredTop sz="80021" autoAdjust="0"/>
  </p:normalViewPr>
  <p:slideViewPr>
    <p:cSldViewPr>
      <p:cViewPr varScale="1">
        <p:scale>
          <a:sx n="88" d="100"/>
          <a:sy n="88" d="100"/>
        </p:scale>
        <p:origin x="1110" y="90"/>
      </p:cViewPr>
      <p:guideLst>
        <p:guide orient="horz" pos="2160"/>
        <p:guide pos="3840"/>
      </p:guideLst>
    </p:cSldViewPr>
  </p:slideViewPr>
  <p:outlineViewPr>
    <p:cViewPr>
      <p:scale>
        <a:sx n="33" d="100"/>
        <a:sy n="33" d="100"/>
      </p:scale>
      <p:origin x="0" y="-172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3077738" cy="511651"/>
          </a:xfrm>
          <a:prstGeom prst="rect">
            <a:avLst/>
          </a:prstGeom>
        </p:spPr>
        <p:txBody>
          <a:bodyPr vert="horz" lIns="94767" tIns="47384" rIns="94767" bIns="4738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093" y="1"/>
            <a:ext cx="3077738" cy="511651"/>
          </a:xfrm>
          <a:prstGeom prst="rect">
            <a:avLst/>
          </a:prstGeom>
        </p:spPr>
        <p:txBody>
          <a:bodyPr vert="horz" lIns="94767" tIns="47384" rIns="94767" bIns="47384" rtlCol="0"/>
          <a:lstStyle>
            <a:lvl1pPr algn="r">
              <a:defRPr sz="1200"/>
            </a:lvl1pPr>
          </a:lstStyle>
          <a:p>
            <a:fld id="{4EADE89B-6ACB-4D9B-9849-F48F5547C4A0}" type="datetimeFigureOut">
              <a:rPr kumimoji="1" lang="ja-JP" altLang="en-US" smtClean="0"/>
              <a:t>2023/11/22</a:t>
            </a:fld>
            <a:endParaRPr kumimoji="1" lang="ja-JP" altLang="en-US"/>
          </a:p>
        </p:txBody>
      </p:sp>
      <p:sp>
        <p:nvSpPr>
          <p:cNvPr id="4" name="スライド イメージ プレースホルダー 3"/>
          <p:cNvSpPr>
            <a:spLocks noGrp="1" noRot="1" noChangeAspect="1"/>
          </p:cNvSpPr>
          <p:nvPr>
            <p:ph type="sldImg" idx="2"/>
          </p:nvPr>
        </p:nvSpPr>
        <p:spPr>
          <a:xfrm>
            <a:off x="139700" y="766763"/>
            <a:ext cx="6823075" cy="3838575"/>
          </a:xfrm>
          <a:prstGeom prst="rect">
            <a:avLst/>
          </a:prstGeom>
          <a:noFill/>
          <a:ln w="12700">
            <a:solidFill>
              <a:prstClr val="black"/>
            </a:solidFill>
          </a:ln>
        </p:spPr>
        <p:txBody>
          <a:bodyPr vert="horz" lIns="94767" tIns="47384" rIns="94767" bIns="47384" rtlCol="0" anchor="ctr"/>
          <a:lstStyle/>
          <a:p>
            <a:endParaRPr lang="ja-JP" altLang="en-US"/>
          </a:p>
        </p:txBody>
      </p:sp>
      <p:sp>
        <p:nvSpPr>
          <p:cNvPr id="5" name="ノート プレースホルダー 4"/>
          <p:cNvSpPr>
            <a:spLocks noGrp="1"/>
          </p:cNvSpPr>
          <p:nvPr>
            <p:ph type="body" sz="quarter" idx="3"/>
          </p:nvPr>
        </p:nvSpPr>
        <p:spPr>
          <a:xfrm>
            <a:off x="710249" y="4860688"/>
            <a:ext cx="5681980" cy="4604861"/>
          </a:xfrm>
          <a:prstGeom prst="rect">
            <a:avLst/>
          </a:prstGeom>
        </p:spPr>
        <p:txBody>
          <a:bodyPr vert="horz" lIns="94767" tIns="47384" rIns="94767" bIns="4738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719598"/>
            <a:ext cx="3077738" cy="511651"/>
          </a:xfrm>
          <a:prstGeom prst="rect">
            <a:avLst/>
          </a:prstGeom>
        </p:spPr>
        <p:txBody>
          <a:bodyPr vert="horz" lIns="94767" tIns="47384" rIns="94767" bIns="4738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093" y="9719598"/>
            <a:ext cx="3077738" cy="511651"/>
          </a:xfrm>
          <a:prstGeom prst="rect">
            <a:avLst/>
          </a:prstGeom>
        </p:spPr>
        <p:txBody>
          <a:bodyPr vert="horz" lIns="94767" tIns="47384" rIns="94767" bIns="47384" rtlCol="0" anchor="b"/>
          <a:lstStyle>
            <a:lvl1pPr algn="r">
              <a:defRPr sz="1200"/>
            </a:lvl1pPr>
          </a:lstStyle>
          <a:p>
            <a:fld id="{663186A3-BBD3-4211-943D-21E66EBB91C5}" type="slidenum">
              <a:rPr kumimoji="1" lang="ja-JP" altLang="en-US" smtClean="0"/>
              <a:t>‹#›</a:t>
            </a:fld>
            <a:endParaRPr kumimoji="1" lang="ja-JP" altLang="en-US"/>
          </a:p>
        </p:txBody>
      </p:sp>
    </p:spTree>
    <p:extLst>
      <p:ext uri="{BB962C8B-B14F-4D97-AF65-F5344CB8AC3E}">
        <p14:creationId xmlns:p14="http://schemas.microsoft.com/office/powerpoint/2010/main" val="21859201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95">
              <a:defRPr/>
            </a:pPr>
            <a:r>
              <a:rPr kumimoji="1" lang="ja-JP" altLang="en-US" dirty="0" smtClean="0"/>
              <a:t>電設工業会会員の皆様こんにちは。</a:t>
            </a:r>
            <a:endParaRPr kumimoji="1" lang="en-US" altLang="ja-JP" dirty="0" smtClean="0"/>
          </a:p>
          <a:p>
            <a:pPr defTabSz="946495">
              <a:defRPr/>
            </a:pPr>
            <a:r>
              <a:rPr kumimoji="1" lang="ja-JP" altLang="en-US" dirty="0" smtClean="0"/>
              <a:t>まちづくり局施設整備部電気設備担当の村瀬と申します。</a:t>
            </a:r>
            <a:endParaRPr kumimoji="1" lang="en-US" altLang="ja-JP" dirty="0" smtClean="0"/>
          </a:p>
          <a:p>
            <a:pPr defTabSz="946495">
              <a:defRPr/>
            </a:pPr>
            <a:endParaRPr kumimoji="1" lang="en-US" altLang="ja-JP" dirty="0" smtClean="0"/>
          </a:p>
          <a:p>
            <a:pPr defTabSz="946495">
              <a:defRPr/>
            </a:pPr>
            <a:r>
              <a:rPr kumimoji="1" lang="ja-JP" altLang="en-US" dirty="0" smtClean="0"/>
              <a:t>電設工業会の皆様におかれましては、昨今の半導体の供給不足等の影響による機器の納期遅延が慢性的に生じている中で、本市の公共建築工事に御協力頂きありがとうございます。</a:t>
            </a:r>
            <a:endParaRPr kumimoji="1" lang="en-US" altLang="ja-JP" dirty="0" smtClean="0"/>
          </a:p>
          <a:p>
            <a:pPr defTabSz="946495">
              <a:defRPr/>
            </a:pPr>
            <a:r>
              <a:rPr kumimoji="1" lang="ja-JP" altLang="en-US" dirty="0" smtClean="0"/>
              <a:t>また、本市では施設の改修工事</a:t>
            </a:r>
            <a:r>
              <a:rPr kumimoji="1" lang="ja-JP" altLang="en-US" dirty="0" smtClean="0"/>
              <a:t>、執務並行改修いわゆる</a:t>
            </a:r>
            <a:r>
              <a:rPr kumimoji="1" lang="ja-JP" altLang="en-US" dirty="0" smtClean="0"/>
              <a:t>居ながら工事や、小中学校の再生整備工事が多く、限られた施工期間や停電時間などの厳しい条件の中で、関係者各方面へのご調整をいただき、工期内施工にご尽力いただいていることに大変感謝しております、重ねて御礼申し上げます。</a:t>
            </a:r>
          </a:p>
          <a:p>
            <a:pPr defTabSz="946495">
              <a:defRPr/>
            </a:pPr>
            <a:endParaRPr kumimoji="1" lang="en-US" altLang="ja-JP" dirty="0" smtClean="0"/>
          </a:p>
          <a:p>
            <a:pPr defTabSz="946495">
              <a:defRPr/>
            </a:pPr>
            <a:r>
              <a:rPr kumimoji="1" lang="ja-JP" altLang="en-US" dirty="0" smtClean="0"/>
              <a:t>さて、令和２年度から着工した新本庁舎の新築工事も御存知のとおり、今年の６月に完成しました。工事期間中はコロナ</a:t>
            </a:r>
            <a:r>
              <a:rPr lang="ja-JP" altLang="en-US" dirty="0" smtClean="0"/>
              <a:t>禍の真っただ中であり、世の中の生活様式も様々に変化</a:t>
            </a:r>
            <a:r>
              <a:rPr lang="ja-JP" altLang="en-US" dirty="0"/>
              <a:t>し、私たちの職場でもタブレット</a:t>
            </a:r>
            <a:r>
              <a:rPr lang="en-US" altLang="ja-JP" dirty="0"/>
              <a:t>PC</a:t>
            </a:r>
            <a:r>
              <a:rPr lang="ja-JP" altLang="en-US" dirty="0"/>
              <a:t>を用いた在宅勤務や、</a:t>
            </a:r>
            <a:r>
              <a:rPr lang="en-US" altLang="ja-JP" dirty="0"/>
              <a:t>Web</a:t>
            </a:r>
            <a:r>
              <a:rPr lang="ja-JP" altLang="en-US" dirty="0" smtClean="0"/>
              <a:t>会議</a:t>
            </a:r>
            <a:r>
              <a:rPr lang="ja-JP" altLang="en-US" smtClean="0"/>
              <a:t>や</a:t>
            </a:r>
            <a:r>
              <a:rPr lang="ja-JP" altLang="en-US" smtClean="0"/>
              <a:t>書類に</a:t>
            </a:r>
            <a:r>
              <a:rPr lang="ja-JP" altLang="en-US" dirty="0" smtClean="0"/>
              <a:t>おいては電子化や押印の廃止などが浸透してきました。</a:t>
            </a:r>
            <a:endParaRPr lang="en-US" altLang="ja-JP" dirty="0"/>
          </a:p>
          <a:p>
            <a:pPr defTabSz="946495">
              <a:defRPr/>
            </a:pPr>
            <a:r>
              <a:rPr lang="ja-JP" altLang="en-US" dirty="0" smtClean="0"/>
              <a:t>みな様にはすでにご協力いただいておりますが、書類</a:t>
            </a:r>
            <a:r>
              <a:rPr lang="ja-JP" altLang="en-US" dirty="0"/>
              <a:t>の電子化も進められており</a:t>
            </a:r>
            <a:r>
              <a:rPr lang="ja-JP" altLang="en-US" dirty="0" smtClean="0"/>
              <a:t>、新本</a:t>
            </a:r>
            <a:r>
              <a:rPr lang="ja-JP" altLang="en-US" dirty="0"/>
              <a:t>庁舎でも</a:t>
            </a:r>
            <a:r>
              <a:rPr lang="ja-JP" altLang="en-US" dirty="0" smtClean="0"/>
              <a:t>、更なるペーパーレスでの業務の進め方を書類</a:t>
            </a:r>
            <a:r>
              <a:rPr lang="ja-JP" altLang="en-US" dirty="0"/>
              <a:t>を保管するスペースは電子化したことを前提に最低限しか確保されておりません。そのため、公共工事で提出いただく書類についても、近いうちに全てが電子データ化される予定になっておりますのでご協力の程よろしくお願いいたします。</a:t>
            </a:r>
            <a:endParaRPr lang="en-US" altLang="ja-JP" dirty="0"/>
          </a:p>
          <a:p>
            <a:pPr defTabSz="946495">
              <a:defRPr/>
            </a:pPr>
            <a:r>
              <a:rPr kumimoji="1" lang="ja-JP" altLang="en-US" dirty="0" smtClean="0"/>
              <a:t>本日の講義は短い時間ではございますが、少しでも皆様のお仕事のお役に立てることができればと思っております。</a:t>
            </a:r>
            <a:endParaRPr kumimoji="1" lang="en-US" altLang="ja-JP" dirty="0" smtClean="0"/>
          </a:p>
          <a:p>
            <a:pPr defTabSz="946495">
              <a:defRPr/>
            </a:pPr>
            <a:r>
              <a:rPr kumimoji="1" lang="ja-JP" altLang="en-US" dirty="0" smtClean="0"/>
              <a:t>それでは、講義を始めさせていただきます。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a:t>
            </a:fld>
            <a:endParaRPr kumimoji="1" lang="ja-JP" altLang="en-US"/>
          </a:p>
        </p:txBody>
      </p:sp>
    </p:spTree>
    <p:extLst>
      <p:ext uri="{BB962C8B-B14F-4D97-AF65-F5344CB8AC3E}">
        <p14:creationId xmlns:p14="http://schemas.microsoft.com/office/powerpoint/2010/main" val="3915880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smtClean="0"/>
              <a:t>以上が令和５年版の特則仕様書の主な改定点ですが、</a:t>
            </a:r>
            <a:endParaRPr lang="en-US" altLang="ja-JP" sz="1400" dirty="0" smtClean="0"/>
          </a:p>
          <a:p>
            <a:r>
              <a:rPr lang="ja-JP" altLang="en-US" sz="1400" dirty="0" smtClean="0"/>
              <a:t>前年版までに改定のあった項目についても引き続きの御対応をお願いします。</a:t>
            </a:r>
            <a:endParaRPr lang="en-US" altLang="ja-JP" sz="1400" dirty="0" smtClean="0"/>
          </a:p>
          <a:p>
            <a:endParaRPr lang="en-US" altLang="ja-JP" sz="1400" dirty="0" smtClean="0"/>
          </a:p>
          <a:p>
            <a:r>
              <a:rPr lang="ja-JP" altLang="en-US" sz="1400" dirty="0" smtClean="0"/>
              <a:t>・コンクリート削孔に伴うコンクリート殻、濁水および削孔</a:t>
            </a:r>
            <a:r>
              <a:rPr lang="ja-JP" altLang="en-US" sz="1400" dirty="0" err="1" smtClean="0"/>
              <a:t>くず</a:t>
            </a:r>
            <a:r>
              <a:rPr lang="ja-JP" altLang="en-US" sz="1400" dirty="0" smtClean="0"/>
              <a:t>等の適正処分について令和４年版から追加しておりますが、</a:t>
            </a:r>
            <a:endParaRPr lang="en-US" altLang="ja-JP" sz="1400" dirty="0" smtClean="0"/>
          </a:p>
          <a:p>
            <a:r>
              <a:rPr lang="ja-JP" altLang="en-US" sz="1400" dirty="0" smtClean="0"/>
              <a:t>　</a:t>
            </a:r>
            <a:r>
              <a:rPr lang="ja-JP" altLang="en-US" sz="1400" dirty="0" smtClean="0">
                <a:latin typeface="+mn-ea"/>
              </a:rPr>
              <a:t>施工計画書へ処分計画（</a:t>
            </a:r>
            <a:r>
              <a:rPr lang="ja-JP" altLang="en-US" sz="1400" dirty="0" smtClean="0">
                <a:solidFill>
                  <a:prstClr val="black"/>
                </a:solidFill>
              </a:rPr>
              <a:t>運搬・処分契約書・ルート図等）を</a:t>
            </a:r>
            <a:r>
              <a:rPr lang="ja-JP" altLang="en-US" sz="1400" dirty="0" smtClean="0">
                <a:latin typeface="+mn-ea"/>
              </a:rPr>
              <a:t>具体的に記載をお願いします。</a:t>
            </a:r>
            <a:endParaRPr lang="en-US" altLang="ja-JP" sz="1400" dirty="0" smtClean="0">
              <a:latin typeface="+mn-ea"/>
            </a:endParaRPr>
          </a:p>
          <a:p>
            <a:r>
              <a:rPr lang="ja-JP" altLang="en-US" sz="1400" dirty="0" smtClean="0">
                <a:latin typeface="+mn-ea"/>
              </a:rPr>
              <a:t>・令和３年版から追記しております工事書類の電子化についても引き続きの御対応をお願いします。</a:t>
            </a:r>
            <a:endParaRPr lang="ja-JP" altLang="en-US" sz="1400" dirty="0" smtClean="0"/>
          </a:p>
          <a:p>
            <a:endParaRPr lang="ja-JP" altLang="en-US" sz="1400"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10</a:t>
            </a:fld>
            <a:endParaRPr kumimoji="1" lang="ja-JP" altLang="en-US"/>
          </a:p>
        </p:txBody>
      </p:sp>
    </p:spTree>
    <p:extLst>
      <p:ext uri="{BB962C8B-B14F-4D97-AF65-F5344CB8AC3E}">
        <p14:creationId xmlns:p14="http://schemas.microsoft.com/office/powerpoint/2010/main" val="235777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工事書類の電子化についてですが、</a:t>
            </a:r>
            <a:endParaRPr kumimoji="1" lang="en-US" altLang="ja-JP" dirty="0" smtClean="0"/>
          </a:p>
          <a:p>
            <a:r>
              <a:rPr kumimoji="1" lang="ja-JP" altLang="en-US" dirty="0" smtClean="0"/>
              <a:t>みな様の御協力もあり</a:t>
            </a:r>
            <a:r>
              <a:rPr lang="ja-JP" altLang="en-US" dirty="0" smtClean="0">
                <a:solidFill>
                  <a:srgbClr val="FF0000"/>
                </a:solidFill>
              </a:rPr>
              <a:t>令和４年度完成工事における電子化実績は、電気設備工事で４２％、工事全体では２６％程度となっており、</a:t>
            </a:r>
            <a:endParaRPr lang="en-US" altLang="ja-JP" dirty="0" smtClean="0">
              <a:solidFill>
                <a:srgbClr val="FF0000"/>
              </a:solidFill>
            </a:endParaRPr>
          </a:p>
          <a:p>
            <a:r>
              <a:rPr lang="ja-JP" altLang="en-US" dirty="0" smtClean="0">
                <a:solidFill>
                  <a:srgbClr val="FF0000"/>
                </a:solidFill>
              </a:rPr>
              <a:t>今年度はさらに電子化が増える見込みです。 </a:t>
            </a:r>
            <a:endParaRPr lang="en-US" altLang="ja-JP" dirty="0" smtClean="0">
              <a:solidFill>
                <a:srgbClr val="FF0000"/>
              </a:solidFill>
            </a:endParaRPr>
          </a:p>
          <a:p>
            <a:r>
              <a:rPr lang="ja-JP" altLang="en-US" dirty="0" smtClean="0">
                <a:solidFill>
                  <a:srgbClr val="FF0000"/>
                </a:solidFill>
              </a:rPr>
              <a:t>今後ともも書類の減量化へご協力をお願いします。</a:t>
            </a:r>
            <a:endParaRPr lang="en-US" altLang="ja-JP" dirty="0" smtClean="0">
              <a:solidFill>
                <a:srgbClr val="FF0000"/>
              </a:solidFill>
            </a:endParaRP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11</a:t>
            </a:fld>
            <a:endParaRPr kumimoji="1" lang="ja-JP" altLang="en-US"/>
          </a:p>
        </p:txBody>
      </p:sp>
    </p:spTree>
    <p:extLst>
      <p:ext uri="{BB962C8B-B14F-4D97-AF65-F5344CB8AC3E}">
        <p14:creationId xmlns:p14="http://schemas.microsoft.com/office/powerpoint/2010/main" val="317660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次に</a:t>
            </a:r>
            <a:r>
              <a:rPr lang="ja-JP" altLang="en-US" sz="1200" dirty="0" smtClean="0">
                <a:solidFill>
                  <a:srgbClr val="00B050"/>
                </a:solidFill>
              </a:rPr>
              <a:t>「川崎市まちづくり局建築工事等積算基準」の主な改定点について説明します。</a:t>
            </a:r>
            <a:endParaRPr lang="en-US" altLang="ja-JP" sz="1200" dirty="0" smtClean="0">
              <a:solidFill>
                <a:srgbClr val="00B050"/>
              </a:solidFill>
            </a:endParaRPr>
          </a:p>
          <a:p>
            <a:endParaRPr lang="en-US" altLang="ja-JP" sz="1200" dirty="0" smtClean="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①　公共工事共通費積算基準（国交省）の改定点</a:t>
            </a:r>
            <a:endParaRPr lang="en-US" altLang="ja-JP" sz="1200" dirty="0" smtClean="0">
              <a:latin typeface="+mn-ea"/>
            </a:endParaRPr>
          </a:p>
          <a:p>
            <a:endParaRPr lang="en-US" altLang="ja-JP" dirty="0" smtClean="0"/>
          </a:p>
          <a:p>
            <a:r>
              <a:rPr lang="ja-JP" altLang="en-US" sz="1200" dirty="0" smtClean="0">
                <a:latin typeface="+mn-ea"/>
              </a:rPr>
              <a:t>②　まちづくり局建築工事等積算情報の改定点</a:t>
            </a:r>
            <a:endParaRPr lang="en-US" altLang="ja-JP" sz="1200" dirty="0" smtClean="0">
              <a:latin typeface="+mn-ea"/>
            </a:endParaRPr>
          </a:p>
          <a:p>
            <a:endParaRPr lang="en-US" altLang="ja-JP" sz="1200" dirty="0" smtClean="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n-ea"/>
              </a:rPr>
              <a:t>③　公共建築工事積算基準等の運用の改定点</a:t>
            </a:r>
            <a:endParaRPr lang="en-US" altLang="ja-JP" sz="1200" dirty="0" smtClean="0">
              <a:latin typeface="+mn-ea"/>
            </a:endParaRPr>
          </a:p>
          <a:p>
            <a:endParaRPr lang="en-US" altLang="ja-JP" dirty="0" smtClean="0"/>
          </a:p>
          <a:p>
            <a:r>
              <a:rPr lang="ja-JP" altLang="en-US" dirty="0" smtClean="0"/>
              <a:t>について説明いたします。</a:t>
            </a:r>
            <a:endParaRPr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12</a:t>
            </a:fld>
            <a:endParaRPr kumimoji="1" lang="ja-JP" altLang="en-US"/>
          </a:p>
        </p:txBody>
      </p:sp>
    </p:spTree>
    <p:extLst>
      <p:ext uri="{BB962C8B-B14F-4D97-AF65-F5344CB8AC3E}">
        <p14:creationId xmlns:p14="http://schemas.microsoft.com/office/powerpoint/2010/main" val="3750141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川崎市では、国土交通省の積算基準を基に局の運用として、川崎市まちづくり局建築工事等積算情報、施設整備部の運用として川崎市公共建築工事積算基準等の運用を定めております。</a:t>
            </a:r>
            <a:endParaRPr kumimoji="1" lang="en-US" altLang="ja-JP" dirty="0" smtClean="0"/>
          </a:p>
          <a:p>
            <a:endParaRPr kumimoji="1" lang="en-US" altLang="ja-JP" dirty="0" smtClean="0"/>
          </a:p>
          <a:p>
            <a:r>
              <a:rPr kumimoji="1" lang="ja-JP" altLang="en-US" dirty="0" smtClean="0"/>
              <a:t>国交省の定めている積算基準が令和５年に改定されたので、併せて本市の基準も７月に改定となりました。</a:t>
            </a:r>
            <a:endParaRPr kumimoji="1" lang="en-US" altLang="ja-JP" dirty="0" smtClean="0"/>
          </a:p>
          <a:p>
            <a:r>
              <a:rPr kumimoji="1" lang="ja-JP" altLang="en-US" dirty="0" smtClean="0"/>
              <a:t>また、</a:t>
            </a:r>
            <a:r>
              <a:rPr kumimoji="1" lang="en-US" altLang="ja-JP" dirty="0" smtClean="0"/>
              <a:t>11</a:t>
            </a:r>
            <a:r>
              <a:rPr kumimoji="1" lang="ja-JP" altLang="en-US" dirty="0" smtClean="0"/>
              <a:t>月にも国交省の改定とは別に本市独自の改定を行っております。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13</a:t>
            </a:fld>
            <a:endParaRPr kumimoji="1" lang="ja-JP" altLang="en-US"/>
          </a:p>
        </p:txBody>
      </p:sp>
    </p:spTree>
    <p:extLst>
      <p:ext uri="{BB962C8B-B14F-4D97-AF65-F5344CB8AC3E}">
        <p14:creationId xmlns:p14="http://schemas.microsoft.com/office/powerpoint/2010/main" val="92693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令和５年に改定された国土交通省の積算</a:t>
            </a:r>
            <a:r>
              <a:rPr lang="ja-JP" altLang="en-US" dirty="0" smtClean="0"/>
              <a:t>基準一覧です</a:t>
            </a:r>
            <a:r>
              <a:rPr kumimoji="1" lang="ja-JP" altLang="en-US" dirty="0" smtClean="0"/>
              <a:t>。</a:t>
            </a:r>
            <a:endParaRPr kumimoji="1" lang="en-US" altLang="ja-JP" dirty="0" smtClean="0"/>
          </a:p>
          <a:p>
            <a:endParaRPr kumimoji="1" lang="en-US" altLang="ja-JP" dirty="0" smtClean="0"/>
          </a:p>
          <a:p>
            <a:r>
              <a:rPr lang="ja-JP" altLang="en-US" sz="1200" dirty="0" smtClean="0"/>
              <a:t>・公共建築工事共通費積算基準 </a:t>
            </a:r>
            <a:endParaRPr lang="en-US" altLang="ja-JP" sz="1200" dirty="0" smtClean="0"/>
          </a:p>
          <a:p>
            <a:r>
              <a:rPr lang="ja-JP" altLang="en-US" sz="1200" dirty="0" smtClean="0"/>
              <a:t>・公共建築工事標準単価積算基準  </a:t>
            </a:r>
            <a:endParaRPr lang="en-US" altLang="ja-JP" sz="1200" dirty="0" smtClean="0"/>
          </a:p>
          <a:p>
            <a:r>
              <a:rPr lang="ja-JP" altLang="en-US" sz="1200" dirty="0" smtClean="0"/>
              <a:t>・公共建築数量積算基準 </a:t>
            </a:r>
            <a:endParaRPr lang="en-US" altLang="ja-JP" sz="1200" dirty="0" smtClean="0"/>
          </a:p>
          <a:p>
            <a:r>
              <a:rPr lang="ja-JP" altLang="en-US" sz="1200" dirty="0" smtClean="0"/>
              <a:t>・公共建築設備数量積算基準  </a:t>
            </a:r>
            <a:endParaRPr lang="en-US" altLang="ja-JP" sz="1200" dirty="0" smtClean="0"/>
          </a:p>
          <a:p>
            <a:r>
              <a:rPr lang="ja-JP" altLang="en-US" sz="1200" dirty="0" smtClean="0"/>
              <a:t>・公共建築工事内訳書標準書式（建築工事編）（設備工事編）</a:t>
            </a:r>
            <a:endParaRPr lang="en-US" altLang="ja-JP" sz="1200" dirty="0" smtClean="0"/>
          </a:p>
          <a:p>
            <a:r>
              <a:rPr kumimoji="1" lang="ja-JP" altLang="en-US" dirty="0" smtClean="0"/>
              <a:t>が改定となりました。</a:t>
            </a:r>
            <a:endParaRPr kumimoji="1" lang="en-US" altLang="ja-JP" dirty="0" smtClean="0"/>
          </a:p>
          <a:p>
            <a:endParaRPr kumimoji="1" lang="en-US" altLang="ja-JP" dirty="0" smtClean="0"/>
          </a:p>
          <a:p>
            <a:r>
              <a:rPr kumimoji="1" lang="ja-JP" altLang="en-US" dirty="0" smtClean="0"/>
              <a:t>詳細な内容はこちらの国交省ホームページに掲載がありますが、</a:t>
            </a:r>
            <a:endParaRPr kumimoji="1" lang="en-US" altLang="ja-JP" dirty="0" smtClean="0"/>
          </a:p>
          <a:p>
            <a:r>
              <a:rPr lang="ja-JP" altLang="en-US" sz="1200" dirty="0" smtClean="0"/>
              <a:t>本日は大きな改定のあったこちらの公共建築工事共通費積算基準について説明させていただきます。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14</a:t>
            </a:fld>
            <a:endParaRPr kumimoji="1" lang="ja-JP" altLang="en-US"/>
          </a:p>
        </p:txBody>
      </p:sp>
    </p:spTree>
    <p:extLst>
      <p:ext uri="{BB962C8B-B14F-4D97-AF65-F5344CB8AC3E}">
        <p14:creationId xmlns:p14="http://schemas.microsoft.com/office/powerpoint/2010/main" val="1593660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まず、共通費とは何かといいますと、</a:t>
            </a:r>
            <a:endParaRPr kumimoji="1" lang="en-US" altLang="ja-JP" dirty="0" smtClean="0"/>
          </a:p>
          <a:p>
            <a:r>
              <a:rPr kumimoji="1" lang="ja-JP" altLang="en-US" dirty="0" smtClean="0"/>
              <a:t>工事費は材料費や労務費等直接施工に関わる直接工事費とそれ以外の共通費で構成されています。</a:t>
            </a:r>
            <a:endParaRPr kumimoji="1" lang="en-US" altLang="ja-JP" dirty="0" smtClean="0"/>
          </a:p>
          <a:p>
            <a:r>
              <a:rPr kumimoji="1" lang="ja-JP" altLang="en-US" dirty="0" smtClean="0"/>
              <a:t>共通費は共通仮設費、現場管理費、一般管理費から構成されています。</a:t>
            </a:r>
            <a:endParaRPr kumimoji="1" lang="en-US" altLang="ja-JP" dirty="0" smtClean="0"/>
          </a:p>
          <a:p>
            <a:r>
              <a:rPr kumimoji="1" lang="ja-JP" altLang="en-US" dirty="0" smtClean="0"/>
              <a:t>共通仮設費は</a:t>
            </a:r>
            <a:r>
              <a:rPr kumimoji="1" lang="ja-JP" altLang="en-US" sz="1200" b="0" i="0" u="none" strike="noStrike" kern="1200" baseline="0" dirty="0" smtClean="0">
                <a:solidFill>
                  <a:schemeClr val="tx1"/>
                </a:solidFill>
                <a:latin typeface="+mn-lt"/>
                <a:ea typeface="+mn-ea"/>
                <a:cs typeface="+mn-cs"/>
              </a:rPr>
              <a:t>、各工事種目に共通の仮設に要する費用で、</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が含まれています。</a:t>
            </a:r>
            <a:endParaRPr kumimoji="1" lang="en-US" altLang="ja-JP" dirty="0" smtClean="0"/>
          </a:p>
          <a:p>
            <a:r>
              <a:rPr kumimoji="1" lang="ja-JP" altLang="en-US" dirty="0" smtClean="0"/>
              <a:t>現場管理費は</a:t>
            </a:r>
            <a:r>
              <a:rPr kumimoji="1" lang="ja-JP" altLang="en-US" sz="1200" b="0" i="0" u="none" strike="noStrike" kern="1200" baseline="0" dirty="0" smtClean="0">
                <a:solidFill>
                  <a:schemeClr val="tx1"/>
                </a:solidFill>
                <a:latin typeface="+mn-lt"/>
                <a:ea typeface="+mn-ea"/>
                <a:cs typeface="+mn-cs"/>
              </a:rPr>
              <a:t>、工事施工に当たり、工事現場を管理運営するために必要な費用で</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が含まれています。</a:t>
            </a:r>
            <a:endParaRPr kumimoji="1" lang="en-US" altLang="ja-JP" dirty="0" smtClean="0"/>
          </a:p>
          <a:p>
            <a:r>
              <a:rPr kumimoji="1" lang="ja-JP" altLang="en-US" dirty="0" smtClean="0"/>
              <a:t>一般管理費は</a:t>
            </a:r>
            <a:r>
              <a:rPr kumimoji="1" lang="ja-JP" altLang="en-US" sz="1200" b="0" i="0" u="none" strike="noStrike" kern="1200" baseline="0" dirty="0" smtClean="0">
                <a:solidFill>
                  <a:schemeClr val="tx1"/>
                </a:solidFill>
                <a:latin typeface="+mn-lt"/>
                <a:ea typeface="+mn-ea"/>
                <a:cs typeface="+mn-cs"/>
              </a:rPr>
              <a:t>工事施工に当たる受注者の継続運営に必要な費用で</a:t>
            </a:r>
            <a:endParaRPr kumimoji="1" lang="en-US" altLang="ja-JP" dirty="0" smtClean="0"/>
          </a:p>
          <a:p>
            <a:r>
              <a:rPr kumimoji="1" lang="ja-JP" altLang="en-US" dirty="0" smtClean="0"/>
              <a:t>が含まれています。</a:t>
            </a:r>
            <a:endParaRPr kumimoji="1" lang="en-US" altLang="ja-JP" dirty="0" smtClean="0"/>
          </a:p>
          <a:p>
            <a:r>
              <a:rPr kumimoji="1" lang="ja-JP" altLang="en-US" dirty="0" smtClean="0"/>
              <a:t>この中で、共通仮設費は直接工事費に対する率により積算、または仮設費の積上げとなります。</a:t>
            </a:r>
            <a:endParaRPr kumimoji="1" lang="en-US" altLang="ja-JP" dirty="0" smtClean="0"/>
          </a:p>
          <a:p>
            <a:r>
              <a:rPr kumimoji="1" lang="ja-JP" altLang="en-US" dirty="0" smtClean="0"/>
              <a:t>現場管理費と一般管理費は直接工事費に対する率により積算されております。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15</a:t>
            </a:fld>
            <a:endParaRPr kumimoji="1" lang="ja-JP" altLang="en-US"/>
          </a:p>
        </p:txBody>
      </p:sp>
    </p:spTree>
    <p:extLst>
      <p:ext uri="{BB962C8B-B14F-4D97-AF65-F5344CB8AC3E}">
        <p14:creationId xmlns:p14="http://schemas.microsoft.com/office/powerpoint/2010/main" val="3277194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公共工事共通費積算基準の改定点一覧になります。</a:t>
            </a:r>
            <a:endParaRPr kumimoji="1" lang="en-US" altLang="ja-JP" dirty="0" smtClean="0"/>
          </a:p>
          <a:p>
            <a:endParaRPr kumimoji="1" lang="en-US" altLang="ja-JP" dirty="0" smtClean="0"/>
          </a:p>
          <a:p>
            <a:r>
              <a:rPr lang="ja-JP" altLang="en-US" sz="1200" dirty="0" smtClean="0"/>
              <a:t>（１）共通仮設費の項目変更がありました。</a:t>
            </a:r>
          </a:p>
          <a:p>
            <a:endParaRPr lang="en-US" altLang="ja-JP" sz="1200" dirty="0" smtClean="0"/>
          </a:p>
          <a:p>
            <a:r>
              <a:rPr lang="ja-JP" altLang="en-US" sz="1200" dirty="0" smtClean="0"/>
              <a:t>（２）現場管理費の項目変更がありました。</a:t>
            </a:r>
          </a:p>
          <a:p>
            <a:endParaRPr lang="en-US" altLang="ja-JP" sz="1200" dirty="0" smtClean="0"/>
          </a:p>
          <a:p>
            <a:r>
              <a:rPr lang="ja-JP" altLang="en-US" sz="1200" dirty="0" smtClean="0"/>
              <a:t>（３）共通仮設費率に含む内容の項目変更がありました。</a:t>
            </a:r>
          </a:p>
          <a:p>
            <a:pPr indent="358775"/>
            <a:endParaRPr lang="ja-JP" altLang="en-US" sz="1200" dirty="0" smtClean="0"/>
          </a:p>
          <a:p>
            <a:r>
              <a:rPr lang="ja-JP" altLang="en-US" sz="1200" dirty="0" smtClean="0"/>
              <a:t>（４）共通仮設費率・現場管理費率の算定における取扱いの変更がありました。 </a:t>
            </a:r>
          </a:p>
          <a:p>
            <a:pPr indent="358775"/>
            <a:endParaRPr lang="en-US" altLang="ja-JP" sz="1200" dirty="0" smtClean="0"/>
          </a:p>
          <a:p>
            <a:r>
              <a:rPr lang="ja-JP" altLang="en-US" sz="1200" dirty="0" smtClean="0"/>
              <a:t>（５）共通費の計算式の変更がありました。</a:t>
            </a:r>
            <a:endParaRPr kumimoji="1" lang="en-US" altLang="ja-JP" dirty="0" smtClean="0"/>
          </a:p>
          <a:p>
            <a:endParaRPr kumimoji="1" lang="en-US" altLang="ja-JP" dirty="0" smtClean="0"/>
          </a:p>
          <a:p>
            <a:endParaRPr kumimoji="1" lang="en-US" altLang="ja-JP" dirty="0" smtClean="0"/>
          </a:p>
          <a:p>
            <a:endParaRPr kumimoji="1" lang="ja-JP" altLang="en-US" dirty="0" smtClean="0"/>
          </a:p>
          <a:p>
            <a:r>
              <a:rPr kumimoji="1" lang="ja-JP" altLang="en-US" dirty="0" smtClean="0"/>
              <a:t>（１）「その他」の率を「中間値」＋１％に変更となりました。</a:t>
            </a:r>
            <a:endParaRPr kumimoji="1" lang="en-US" altLang="ja-JP" dirty="0" smtClean="0"/>
          </a:p>
          <a:p>
            <a:r>
              <a:rPr kumimoji="1" lang="ja-JP" altLang="en-US" dirty="0" smtClean="0"/>
              <a:t>（２）労務費の比率が著しく少ない工事の記載を削除しました。</a:t>
            </a:r>
            <a:endParaRPr kumimoji="1" lang="en-US" altLang="ja-JP" dirty="0" smtClean="0"/>
          </a:p>
          <a:p>
            <a:r>
              <a:rPr kumimoji="1" lang="ja-JP" altLang="en-US" dirty="0" smtClean="0"/>
              <a:t>（３）積み上げによる共通仮設費の内容変更しました。</a:t>
            </a:r>
          </a:p>
          <a:p>
            <a:endParaRPr kumimoji="1" lang="en-US" altLang="ja-JP" dirty="0" smtClean="0"/>
          </a:p>
          <a:p>
            <a:r>
              <a:rPr lang="ja-JP" altLang="en-US" dirty="0"/>
              <a:t>環境安全費とは、消火設備等の施設の設置、安全管理・合図等の要員、安全標識、隣接物等の養生や補償復旧に要する費用が計上されます。 建物自体を建てる工事には直接関係しませんが、工事を行う上で現場作業員が安全に工事を施工するための環境づくりにかかる費用のことです。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16</a:t>
            </a:fld>
            <a:endParaRPr kumimoji="1" lang="ja-JP" altLang="en-US"/>
          </a:p>
        </p:txBody>
      </p:sp>
    </p:spTree>
    <p:extLst>
      <p:ext uri="{BB962C8B-B14F-4D97-AF65-F5344CB8AC3E}">
        <p14:creationId xmlns:p14="http://schemas.microsoft.com/office/powerpoint/2010/main" val="1849961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（１）共通仮設費の項目変更 について説明します。</a:t>
            </a:r>
            <a:endParaRPr kumimoji="1" lang="en-US" altLang="ja-JP" dirty="0" smtClean="0"/>
          </a:p>
          <a:p>
            <a:endParaRPr kumimoji="1" lang="en-US" altLang="ja-JP" dirty="0" smtClean="0"/>
          </a:p>
          <a:p>
            <a:r>
              <a:rPr kumimoji="1" lang="ja-JP" altLang="en-US" dirty="0" smtClean="0"/>
              <a:t>環境安全費に、</a:t>
            </a:r>
            <a:r>
              <a:rPr lang="ja-JP" altLang="en-US" sz="1200" dirty="0" smtClean="0">
                <a:solidFill>
                  <a:srgbClr val="FF0000"/>
                </a:solidFill>
              </a:rPr>
              <a:t>台風等災害に災害防止対策に要する費用が追加されました。</a:t>
            </a:r>
            <a:endParaRPr lang="en-US" altLang="ja-JP" sz="1200" dirty="0" smtClean="0">
              <a:solidFill>
                <a:srgbClr val="FF0000"/>
              </a:solidFill>
            </a:endParaRPr>
          </a:p>
          <a:p>
            <a:endParaRPr kumimoji="1" lang="en-US" altLang="ja-JP" sz="1200" dirty="0" smtClean="0">
              <a:solidFill>
                <a:srgbClr val="FF0000"/>
              </a:solidFill>
            </a:endParaRPr>
          </a:p>
          <a:p>
            <a:r>
              <a:rPr kumimoji="1" lang="ja-JP" altLang="en-US" sz="1200" dirty="0" smtClean="0">
                <a:solidFill>
                  <a:srgbClr val="FF0000"/>
                </a:solidFill>
              </a:rPr>
              <a:t>それから、情報システム費が追加され、</a:t>
            </a:r>
            <a:r>
              <a:rPr lang="ja-JP" altLang="en-US" dirty="0" smtClean="0">
                <a:solidFill>
                  <a:srgbClr val="0070C0"/>
                </a:solidFill>
              </a:rPr>
              <a:t>情報共有・遠隔臨場、ＢＩＭ、その他情報通信技術などのシステムアプリケーションに要する費用が新設されました。</a:t>
            </a:r>
            <a:endParaRPr lang="en-US" altLang="ja-JP" dirty="0" smtClean="0">
              <a:solidFill>
                <a:srgbClr val="0070C0"/>
              </a:solidFill>
            </a:endParaRPr>
          </a:p>
          <a:p>
            <a:endParaRPr kumimoji="1" lang="en-US" altLang="ja-JP" dirty="0" smtClean="0">
              <a:solidFill>
                <a:srgbClr val="0070C0"/>
              </a:solidFill>
            </a:endParaRPr>
          </a:p>
          <a:p>
            <a:endParaRPr kumimoji="1" lang="en-US" altLang="ja-JP"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環境安全費とは、消火設備等の施設の設置、安全管理・合図等の要員、安全標識、隣接物等の養生や補償復旧に要する費用が計上されます。 建物自体を建てる工事には直接関係しませんが、工事を行う上で現場作業員が安全に工事を施工するための環境づくりにかかる費用のことです。</a:t>
            </a:r>
            <a:endParaRPr kumimoji="1" lang="ja-JP" altLang="en-US"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17</a:t>
            </a:fld>
            <a:endParaRPr kumimoji="1" lang="ja-JP" altLang="en-US"/>
          </a:p>
        </p:txBody>
      </p:sp>
    </p:spTree>
    <p:extLst>
      <p:ext uri="{BB962C8B-B14F-4D97-AF65-F5344CB8AC3E}">
        <p14:creationId xmlns:p14="http://schemas.microsoft.com/office/powerpoint/2010/main" val="1253755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FF0000"/>
                </a:solidFill>
              </a:rPr>
              <a:t>次に</a:t>
            </a:r>
            <a:r>
              <a:rPr lang="ja-JP" altLang="en-US" sz="1200" dirty="0" smtClean="0">
                <a:latin typeface="+mn-ea"/>
              </a:rPr>
              <a:t>現場管理費の変更項目です。</a:t>
            </a:r>
            <a:endParaRPr lang="en-US" altLang="ja-JP" sz="1200" dirty="0" smtClean="0">
              <a:latin typeface="+mn-ea"/>
            </a:endParaRPr>
          </a:p>
          <a:p>
            <a:endParaRPr lang="en-US" altLang="ja-JP" sz="1200" dirty="0" smtClean="0">
              <a:solidFill>
                <a:srgbClr val="FF0000"/>
              </a:solidFill>
              <a:latin typeface="+mn-ea"/>
            </a:endParaRPr>
          </a:p>
          <a:p>
            <a:r>
              <a:rPr lang="ja-JP" altLang="en-US" sz="1200" dirty="0" smtClean="0">
                <a:solidFill>
                  <a:srgbClr val="FF0000"/>
                </a:solidFill>
                <a:latin typeface="+mn-ea"/>
              </a:rPr>
              <a:t>従業員給料手当に「施工図等を外注した場合の費用」を　「施工図・完成図等の作成に要する費用」に変更、</a:t>
            </a:r>
          </a:p>
          <a:p>
            <a:r>
              <a:rPr lang="ja-JP" altLang="en-US" dirty="0" smtClean="0">
                <a:solidFill>
                  <a:srgbClr val="FF0000"/>
                </a:solidFill>
              </a:rPr>
              <a:t>「完成写真代等の費用」の追加</a:t>
            </a:r>
          </a:p>
          <a:p>
            <a:r>
              <a:rPr lang="ja-JP" altLang="en-US" dirty="0" smtClean="0">
                <a:solidFill>
                  <a:srgbClr val="FF0000"/>
                </a:solidFill>
              </a:rPr>
              <a:t>「各種調査に要する費用」の追加</a:t>
            </a:r>
          </a:p>
          <a:p>
            <a:r>
              <a:rPr lang="ja-JP" altLang="en-US" dirty="0" smtClean="0">
                <a:solidFill>
                  <a:srgbClr val="FF0000"/>
                </a:solidFill>
              </a:rPr>
              <a:t>がされております。</a:t>
            </a:r>
            <a:endParaRPr lang="en-US" altLang="ja-JP" dirty="0" smtClean="0">
              <a:solidFill>
                <a:srgbClr val="FF0000"/>
              </a:solidFill>
            </a:endParaRPr>
          </a:p>
          <a:p>
            <a:endParaRPr lang="en-US" altLang="ja-JP" dirty="0" smtClean="0">
              <a:solidFill>
                <a:srgbClr val="FF0000"/>
              </a:solidFill>
            </a:endParaRPr>
          </a:p>
          <a:p>
            <a:r>
              <a:rPr lang="ja-JP" altLang="en-US" dirty="0" smtClean="0">
                <a:solidFill>
                  <a:srgbClr val="FF0000"/>
                </a:solidFill>
              </a:rPr>
              <a:t>「各種調査に要する費用」</a:t>
            </a:r>
            <a:endParaRPr lang="en-US" altLang="ja-JP" dirty="0" smtClean="0">
              <a:solidFill>
                <a:srgbClr val="FF0000"/>
              </a:solidFill>
            </a:endParaRPr>
          </a:p>
          <a:p>
            <a:r>
              <a:rPr lang="ja-JP" altLang="en-US" dirty="0" smtClean="0"/>
              <a:t>・本支店等従業員が調査に伴う作業に要した費用 </a:t>
            </a:r>
            <a:endParaRPr lang="en-US" altLang="ja-JP" dirty="0" smtClean="0"/>
          </a:p>
          <a:p>
            <a:r>
              <a:rPr lang="ja-JP" altLang="en-US" dirty="0" smtClean="0"/>
              <a:t>・現場従業員が工事完了後に調査に伴う作業に要した費用</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18</a:t>
            </a:fld>
            <a:endParaRPr kumimoji="1" lang="ja-JP" altLang="en-US"/>
          </a:p>
        </p:txBody>
      </p:sp>
    </p:spTree>
    <p:extLst>
      <p:ext uri="{BB962C8B-B14F-4D97-AF65-F5344CB8AC3E}">
        <p14:creationId xmlns:p14="http://schemas.microsoft.com/office/powerpoint/2010/main" val="329526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一般管理費については変更はございません。</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19</a:t>
            </a:fld>
            <a:endParaRPr kumimoji="1" lang="ja-JP" altLang="en-US"/>
          </a:p>
        </p:txBody>
      </p:sp>
    </p:spTree>
    <p:extLst>
      <p:ext uri="{BB962C8B-B14F-4D97-AF65-F5344CB8AC3E}">
        <p14:creationId xmlns:p14="http://schemas.microsoft.com/office/powerpoint/2010/main" val="127161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本日の研修内容となります。</a:t>
            </a:r>
            <a:endParaRPr kumimoji="1" lang="en-US" altLang="ja-JP" dirty="0" smtClean="0"/>
          </a:p>
          <a:p>
            <a:endParaRPr kumimoji="1" lang="en-US" altLang="ja-JP" dirty="0" smtClean="0"/>
          </a:p>
          <a:p>
            <a:r>
              <a:rPr kumimoji="1" lang="ja-JP" altLang="en-US" dirty="0" smtClean="0"/>
              <a:t>本日はこちらの５項目の研修内容を用意させていただきました。</a:t>
            </a:r>
            <a:endParaRPr kumimoji="1" lang="en-US" altLang="ja-JP" dirty="0" smtClean="0"/>
          </a:p>
          <a:p>
            <a:r>
              <a:rPr kumimoji="1" lang="ja-JP" altLang="en-US" dirty="0" smtClean="0"/>
              <a:t>１つ目が公共建築工事特則仕様書（電気設備工事編）令和５年版の主な改定点</a:t>
            </a:r>
            <a:endParaRPr kumimoji="1" lang="en-US" altLang="ja-JP" dirty="0" smtClean="0"/>
          </a:p>
          <a:p>
            <a:r>
              <a:rPr kumimoji="1" lang="ja-JP" altLang="en-US" dirty="0" smtClean="0"/>
              <a:t>２つ目は川崎市まちづくり局積算基準の主な改定点</a:t>
            </a:r>
            <a:endParaRPr kumimoji="1" lang="en-US" altLang="ja-JP" dirty="0" smtClean="0"/>
          </a:p>
          <a:p>
            <a:r>
              <a:rPr kumimoji="1" lang="ja-JP" altLang="en-US" dirty="0" smtClean="0"/>
              <a:t>３つ目は工事に関する注意事項</a:t>
            </a:r>
            <a:endParaRPr kumimoji="1" lang="en-US" altLang="ja-JP" dirty="0" smtClean="0"/>
          </a:p>
          <a:p>
            <a:r>
              <a:rPr kumimoji="1" lang="ja-JP" altLang="en-US" dirty="0" smtClean="0"/>
              <a:t>４つ目にその他</a:t>
            </a:r>
            <a:endParaRPr kumimoji="1" lang="en-US" altLang="ja-JP" dirty="0" smtClean="0"/>
          </a:p>
          <a:p>
            <a:r>
              <a:rPr kumimoji="1" lang="ja-JP" altLang="en-US" dirty="0" smtClean="0"/>
              <a:t>最後に質疑応答となっております。</a:t>
            </a:r>
            <a:endParaRPr kumimoji="1" lang="en-US" altLang="ja-JP" dirty="0" smtClean="0"/>
          </a:p>
          <a:p>
            <a:r>
              <a:rPr kumimoji="1" lang="ja-JP" altLang="en-US" dirty="0" smtClean="0"/>
              <a:t>こちらに関しましては、事前にアンケートをいただいておりまして、そちらについて回答をさせていただきます。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a:t>
            </a:fld>
            <a:endParaRPr kumimoji="1" lang="ja-JP" altLang="en-US"/>
          </a:p>
        </p:txBody>
      </p:sp>
    </p:spTree>
    <p:extLst>
      <p:ext uri="{BB962C8B-B14F-4D97-AF65-F5344CB8AC3E}">
        <p14:creationId xmlns:p14="http://schemas.microsoft.com/office/powerpoint/2010/main" val="64346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次に共通仮設費率に含む内容の変更点です。</a:t>
            </a:r>
            <a:endParaRPr kumimoji="1" lang="en-US" altLang="ja-JP" dirty="0" smtClean="0"/>
          </a:p>
          <a:p>
            <a:endParaRPr kumimoji="1" lang="en-US" altLang="ja-JP" dirty="0" smtClean="0"/>
          </a:p>
          <a:p>
            <a:r>
              <a:rPr lang="ja-JP" altLang="en-US" dirty="0" smtClean="0"/>
              <a:t>環境安全費に台風等災害に備えた災害防止対策に要する費用のうち一般的なものが追加されています。</a:t>
            </a:r>
            <a:endParaRPr kumimoji="1" lang="en-US" altLang="ja-JP" dirty="0" smtClean="0"/>
          </a:p>
          <a:p>
            <a:r>
              <a:rPr kumimoji="1" lang="ja-JP" altLang="en-US" dirty="0" smtClean="0"/>
              <a:t>こちらの一般的なものとしては、</a:t>
            </a:r>
            <a:endParaRPr kumimoji="1" lang="en-US" altLang="ja-JP" dirty="0" smtClean="0"/>
          </a:p>
          <a:p>
            <a:r>
              <a:rPr kumimoji="1" lang="ja-JP" altLang="en-US" dirty="0" smtClean="0"/>
              <a:t>・</a:t>
            </a:r>
            <a:r>
              <a:rPr lang="ja-JP" altLang="en-US" dirty="0" smtClean="0"/>
              <a:t>屋外に存置された資材等の移動、養生に要する費用</a:t>
            </a:r>
          </a:p>
          <a:p>
            <a:r>
              <a:rPr lang="ja-JP" altLang="en-US" dirty="0" smtClean="0"/>
              <a:t>・外部足場の点検、補強、シート類の巻き上げ等に要する費用</a:t>
            </a:r>
            <a:endParaRPr kumimoji="1" lang="en-US" altLang="ja-JP" dirty="0" smtClean="0"/>
          </a:p>
          <a:p>
            <a:r>
              <a:rPr kumimoji="1" lang="ja-JP" altLang="en-US" dirty="0" smtClean="0"/>
              <a:t>が含まれています。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環境安全費とは、消火設備等の施設の設置、安全管理・合図等の要員、安全標識、隣接物等の養生や補償復旧に要する費用が計上されます。 建物自体を建てる工事には直接関係しませんが、工事を行う上で現場作業員が安全に工事を施工するための環境づくりにかかる費用のことです。</a:t>
            </a:r>
            <a:endParaRPr lang="en-US" altLang="ja-JP" dirty="0" smtClean="0"/>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20</a:t>
            </a:fld>
            <a:endParaRPr kumimoji="1" lang="ja-JP" altLang="en-US"/>
          </a:p>
        </p:txBody>
      </p:sp>
    </p:spTree>
    <p:extLst>
      <p:ext uri="{BB962C8B-B14F-4D97-AF65-F5344CB8AC3E}">
        <p14:creationId xmlns:p14="http://schemas.microsoft.com/office/powerpoint/2010/main" val="63834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lang="ja-JP" altLang="en-US" sz="1200" dirty="0" smtClean="0"/>
              <a:t>共通仮設費率・現場管理費率の算定における取扱いの変更</a:t>
            </a:r>
            <a:r>
              <a:rPr lang="ja-JP" altLang="en-US" sz="1200" dirty="0" smtClean="0">
                <a:latin typeface="+mn-ea"/>
              </a:rPr>
              <a:t>内容についてです。</a:t>
            </a:r>
            <a:endParaRPr lang="en-US" altLang="ja-JP" sz="1200" dirty="0" smtClean="0">
              <a:latin typeface="+mn-ea"/>
            </a:endParaRPr>
          </a:p>
          <a:p>
            <a:endParaRPr kumimoji="1" lang="en-US" altLang="ja-JP" sz="1200" dirty="0" smtClean="0">
              <a:latin typeface="+mn-ea"/>
            </a:endParaRPr>
          </a:p>
          <a:p>
            <a:r>
              <a:rPr kumimoji="1" lang="ja-JP" altLang="en-US" dirty="0" smtClean="0"/>
              <a:t>労務費の比率が著しく少ない工事の取扱いが削除となりました。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21</a:t>
            </a:fld>
            <a:endParaRPr kumimoji="1" lang="ja-JP" altLang="en-US"/>
          </a:p>
        </p:txBody>
      </p:sp>
    </p:spTree>
    <p:extLst>
      <p:ext uri="{BB962C8B-B14F-4D97-AF65-F5344CB8AC3E}">
        <p14:creationId xmlns:p14="http://schemas.microsoft.com/office/powerpoint/2010/main" val="2818187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現場管理費についても同様に労務費の比率が著しく少ない工事の取扱いが削除となっております。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22</a:t>
            </a:fld>
            <a:endParaRPr kumimoji="1" lang="ja-JP" altLang="en-US"/>
          </a:p>
        </p:txBody>
      </p:sp>
    </p:spTree>
    <p:extLst>
      <p:ext uri="{BB962C8B-B14F-4D97-AF65-F5344CB8AC3E}">
        <p14:creationId xmlns:p14="http://schemas.microsoft.com/office/powerpoint/2010/main" val="576750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latin typeface="+mn-ea"/>
              </a:rPr>
              <a:t>次に共通費の計算式の変更についてです。</a:t>
            </a:r>
            <a:endParaRPr lang="en-US" altLang="ja-JP" sz="1200" dirty="0" smtClean="0">
              <a:latin typeface="+mn-ea"/>
            </a:endParaRPr>
          </a:p>
          <a:p>
            <a:endParaRPr kumimoji="1" lang="en-US" altLang="ja-JP" sz="1200" dirty="0" smtClean="0">
              <a:latin typeface="+mn-ea"/>
            </a:endParaRPr>
          </a:p>
          <a:p>
            <a:r>
              <a:rPr kumimoji="1" lang="ja-JP" altLang="en-US" dirty="0" smtClean="0"/>
              <a:t>こちらは平成２３年以来１２年ぶりの改定となっております。</a:t>
            </a:r>
          </a:p>
          <a:p>
            <a:endParaRPr lang="en-US" altLang="ja-JP" sz="1200" dirty="0" smtClean="0">
              <a:latin typeface="+mn-ea"/>
            </a:endParaRPr>
          </a:p>
          <a:p>
            <a:r>
              <a:rPr lang="ja-JP" altLang="en-US" sz="1200" dirty="0" smtClean="0">
                <a:latin typeface="+mn-ea"/>
              </a:rPr>
              <a:t>共通仮設費率ですが、</a:t>
            </a:r>
            <a:endParaRPr lang="en-US" altLang="ja-JP" sz="1200" dirty="0" smtClean="0">
              <a:latin typeface="+mn-ea"/>
            </a:endParaRPr>
          </a:p>
          <a:p>
            <a:r>
              <a:rPr kumimoji="1" lang="ja-JP" altLang="en-US" dirty="0" smtClean="0"/>
              <a:t>これまでは直接工事費によってこのように上限と下限が設けられておりましたが、今回の改定でこの上限と下限が廃止となりました。</a:t>
            </a:r>
            <a:endParaRPr kumimoji="1" lang="en-US" altLang="ja-JP" dirty="0" smtClean="0"/>
          </a:p>
          <a:p>
            <a:r>
              <a:rPr kumimoji="1" lang="ja-JP" altLang="en-US" dirty="0" smtClean="0"/>
              <a:t>また、</a:t>
            </a:r>
            <a:r>
              <a:rPr lang="ja-JP" altLang="en-US" sz="1200" dirty="0" smtClean="0">
                <a:latin typeface="+mn-ea"/>
              </a:rPr>
              <a:t>共通仮設費率の</a:t>
            </a:r>
            <a:r>
              <a:rPr kumimoji="1" lang="ja-JP" altLang="en-US" dirty="0" smtClean="0"/>
              <a:t>算定式もこちらの式に変更となっております。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23</a:t>
            </a:fld>
            <a:endParaRPr kumimoji="1" lang="ja-JP" altLang="en-US"/>
          </a:p>
        </p:txBody>
      </p:sp>
    </p:spTree>
    <p:extLst>
      <p:ext uri="{BB962C8B-B14F-4D97-AF65-F5344CB8AC3E}">
        <p14:creationId xmlns:p14="http://schemas.microsoft.com/office/powerpoint/2010/main" val="3520886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latin typeface="+mn-ea"/>
              </a:rPr>
              <a:t>次に現場管理費率ですが、</a:t>
            </a:r>
            <a:endParaRPr lang="en-US" altLang="ja-JP" sz="1200" dirty="0" smtClean="0">
              <a:latin typeface="+mn-ea"/>
            </a:endParaRPr>
          </a:p>
          <a:p>
            <a:r>
              <a:rPr kumimoji="1" lang="ja-JP" altLang="en-US" dirty="0" smtClean="0"/>
              <a:t>こ知らも共通仮設費と同様に、直接工事費によってこのように上限と下限が設けられておりましたが、今回の改定でこの上限と下限が廃止となりました。</a:t>
            </a:r>
            <a:endParaRPr kumimoji="1" lang="en-US" altLang="ja-JP" dirty="0" smtClean="0"/>
          </a:p>
          <a:p>
            <a:r>
              <a:rPr kumimoji="1" lang="ja-JP" altLang="en-US" dirty="0" smtClean="0"/>
              <a:t>また、</a:t>
            </a:r>
            <a:r>
              <a:rPr lang="ja-JP" altLang="en-US" sz="1200" dirty="0" smtClean="0">
                <a:latin typeface="+mn-ea"/>
              </a:rPr>
              <a:t>現場管理費率の</a:t>
            </a:r>
            <a:r>
              <a:rPr kumimoji="1" lang="ja-JP" altLang="en-US" dirty="0" smtClean="0"/>
              <a:t>算定式もこちらの式に変更となっております。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24</a:t>
            </a:fld>
            <a:endParaRPr kumimoji="1" lang="ja-JP" altLang="en-US"/>
          </a:p>
        </p:txBody>
      </p:sp>
    </p:spTree>
    <p:extLst>
      <p:ext uri="{BB962C8B-B14F-4D97-AF65-F5344CB8AC3E}">
        <p14:creationId xmlns:p14="http://schemas.microsoft.com/office/powerpoint/2010/main" val="172888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一般管理費率については変更はありません。</a:t>
            </a:r>
            <a:endParaRPr kumimoji="1" lang="en-US" altLang="ja-JP" dirty="0" smtClean="0"/>
          </a:p>
          <a:p>
            <a:endParaRPr kumimoji="1" lang="en-US" altLang="ja-JP" dirty="0" smtClean="0"/>
          </a:p>
          <a:p>
            <a:endParaRPr kumimoji="1" lang="en-US" altLang="ja-JP" dirty="0" smtClean="0"/>
          </a:p>
          <a:p>
            <a:r>
              <a:rPr kumimoji="1" lang="ja-JP" altLang="en-US" dirty="0" smtClean="0"/>
              <a:t>以上が国交省の共通費基準に変更点となります。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25</a:t>
            </a:fld>
            <a:endParaRPr kumimoji="1" lang="ja-JP" altLang="en-US"/>
          </a:p>
        </p:txBody>
      </p:sp>
    </p:spTree>
    <p:extLst>
      <p:ext uri="{BB962C8B-B14F-4D97-AF65-F5344CB8AC3E}">
        <p14:creationId xmlns:p14="http://schemas.microsoft.com/office/powerpoint/2010/main" val="113877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次に「まちづくり局建築工事等積算情報（令和５年版）」の主な改定点について説明いたします。</a:t>
            </a:r>
            <a:endParaRPr kumimoji="1" lang="en-US" altLang="ja-JP" dirty="0" smtClean="0"/>
          </a:p>
          <a:p>
            <a:endParaRPr kumimoji="1" lang="en-US" altLang="ja-JP" dirty="0" smtClean="0"/>
          </a:p>
          <a:p>
            <a:r>
              <a:rPr kumimoji="1" lang="ja-JP" altLang="en-US" sz="1200" b="0" i="0" u="none" strike="noStrike" kern="1200" baseline="0" dirty="0" smtClean="0">
                <a:solidFill>
                  <a:schemeClr val="tx1"/>
                </a:solidFill>
                <a:latin typeface="+mn-lt"/>
                <a:ea typeface="+mn-ea"/>
                <a:cs typeface="+mn-cs"/>
              </a:rPr>
              <a:t>積算情報の目的としては、川崎市まちづくり局の所掌する建築工事（公共建築工事と公共住宅建設工事）及び</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建築工事に係る委託業務（設計、工事監理、地質調査、事業損失調査等）における積算に必要となる事項を定めたものです。</a:t>
            </a:r>
            <a:endParaRPr kumimoji="1" lang="en-US" altLang="ja-JP" dirty="0" smtClean="0"/>
          </a:p>
          <a:p>
            <a:endParaRPr kumimoji="1" lang="en-US" altLang="ja-JP" dirty="0" smtClean="0"/>
          </a:p>
          <a:p>
            <a:r>
              <a:rPr kumimoji="1" lang="ja-JP" altLang="en-US" dirty="0" smtClean="0"/>
              <a:t>今年は国交省の基準改定に合わせ７月と市独自に１１月に改定を行っております。</a:t>
            </a:r>
            <a:endParaRPr kumimoji="1" lang="en-US" altLang="ja-JP" dirty="0" smtClean="0"/>
          </a:p>
          <a:p>
            <a:endParaRPr kumimoji="1" lang="en-US" altLang="ja-JP" dirty="0" smtClean="0"/>
          </a:p>
          <a:p>
            <a:r>
              <a:rPr kumimoji="1" lang="ja-JP" altLang="en-US" dirty="0" smtClean="0"/>
              <a:t>こちらは川崎市のホームページではまちづくり局のページの設計・工事関連仕様書集に掲載されております。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26</a:t>
            </a:fld>
            <a:endParaRPr kumimoji="1" lang="ja-JP" altLang="en-US"/>
          </a:p>
        </p:txBody>
      </p:sp>
    </p:spTree>
    <p:extLst>
      <p:ext uri="{BB962C8B-B14F-4D97-AF65-F5344CB8AC3E}">
        <p14:creationId xmlns:p14="http://schemas.microsoft.com/office/powerpoint/2010/main" val="4118522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積算情報の主な改定点はこちらの項目となります。</a:t>
            </a:r>
            <a:endParaRPr kumimoji="1" lang="en-US" altLang="ja-JP" dirty="0" smtClean="0"/>
          </a:p>
          <a:p>
            <a:endParaRPr kumimoji="1" lang="en-US" altLang="ja-JP" dirty="0" smtClean="0"/>
          </a:p>
          <a:p>
            <a:r>
              <a:rPr kumimoji="1" lang="ja-JP" altLang="en-US" dirty="0" smtClean="0"/>
              <a:t>（１）国交省の積算基準を最新版へ変更となりました。こちらは７月に改定しています。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（２）標準単価の改定頻度の変更となりました。こちらは</a:t>
            </a:r>
            <a:r>
              <a:rPr kumimoji="1" lang="en-US" altLang="ja-JP" dirty="0" smtClean="0"/>
              <a:t>11</a:t>
            </a:r>
            <a:r>
              <a:rPr kumimoji="1" lang="ja-JP" altLang="en-US" dirty="0" smtClean="0"/>
              <a:t>月に改定しています。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（３）「その他」の率を「中間値」＋１％に変更となりました。こちらは</a:t>
            </a:r>
            <a:r>
              <a:rPr lang="ja-JP" altLang="en-US" sz="1200" dirty="0" smtClean="0"/>
              <a:t>７月に改定しています。</a:t>
            </a:r>
            <a:endParaRPr lang="en-US" altLang="ja-JP" sz="1200"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27</a:t>
            </a:fld>
            <a:endParaRPr kumimoji="1" lang="ja-JP" altLang="en-US"/>
          </a:p>
        </p:txBody>
      </p:sp>
    </p:spTree>
    <p:extLst>
      <p:ext uri="{BB962C8B-B14F-4D97-AF65-F5344CB8AC3E}">
        <p14:creationId xmlns:p14="http://schemas.microsoft.com/office/powerpoint/2010/main" val="225100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rgbClr val="FF0000"/>
                </a:solidFill>
              </a:rPr>
              <a:t>まず適用する積算基準についてです。</a:t>
            </a:r>
            <a:endParaRPr lang="en-US" altLang="ja-JP" sz="1200" dirty="0" smtClean="0">
              <a:solidFill>
                <a:srgbClr val="FF0000"/>
              </a:solidFill>
            </a:endParaRPr>
          </a:p>
          <a:p>
            <a:endParaRPr lang="en-US" altLang="ja-JP" sz="1200" dirty="0" smtClean="0">
              <a:solidFill>
                <a:srgbClr val="FF0000"/>
              </a:solidFill>
            </a:endParaRPr>
          </a:p>
          <a:p>
            <a:r>
              <a:rPr lang="ja-JP" altLang="en-US" sz="1200" dirty="0" smtClean="0">
                <a:solidFill>
                  <a:srgbClr val="FF0000"/>
                </a:solidFill>
              </a:rPr>
              <a:t>国交省の基準改定に伴い、こちらそれぞれ令和５年改定の最新版へ変更しております。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28</a:t>
            </a:fld>
            <a:endParaRPr kumimoji="1" lang="ja-JP" altLang="en-US"/>
          </a:p>
        </p:txBody>
      </p:sp>
    </p:spTree>
    <p:extLst>
      <p:ext uri="{BB962C8B-B14F-4D97-AF65-F5344CB8AC3E}">
        <p14:creationId xmlns:p14="http://schemas.microsoft.com/office/powerpoint/2010/main" val="3648599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次に標準単価の改定頻度の変更についてです。</a:t>
            </a:r>
            <a:endParaRPr kumimoji="1" lang="en-US" altLang="ja-JP" dirty="0" smtClean="0"/>
          </a:p>
          <a:p>
            <a:endParaRPr kumimoji="1" lang="en-US" altLang="ja-JP" dirty="0" smtClean="0"/>
          </a:p>
          <a:p>
            <a:r>
              <a:rPr kumimoji="1" lang="ja-JP" altLang="en-US" dirty="0" smtClean="0"/>
              <a:t>標準単価の改定頻度が改定となりました。</a:t>
            </a:r>
          </a:p>
          <a:p>
            <a:r>
              <a:rPr kumimoji="1" lang="ja-JP" altLang="en-US" dirty="0" smtClean="0"/>
              <a:t>これまでは、例年７月に年１回の改定でしたが、今年度から７月、１１月、３月の年３回の改定となります。</a:t>
            </a:r>
          </a:p>
          <a:p>
            <a:r>
              <a:rPr kumimoji="1" lang="ja-JP" altLang="en-US" dirty="0" smtClean="0"/>
              <a:t>こちらは、昨今の物価変動や他都市の動向を鑑みた措置となります。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29</a:t>
            </a:fld>
            <a:endParaRPr kumimoji="1" lang="ja-JP" altLang="en-US"/>
          </a:p>
        </p:txBody>
      </p:sp>
    </p:spTree>
    <p:extLst>
      <p:ext uri="{BB962C8B-B14F-4D97-AF65-F5344CB8AC3E}">
        <p14:creationId xmlns:p14="http://schemas.microsoft.com/office/powerpoint/2010/main" val="395806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t>まずは１番目の</a:t>
            </a:r>
            <a:r>
              <a:rPr lang="ja-JP" altLang="en-US" sz="1400" dirty="0">
                <a:solidFill>
                  <a:srgbClr val="00B050"/>
                </a:solidFill>
                <a:latin typeface="+mn-ea"/>
              </a:rPr>
              <a:t>「公共建築工事特則仕様書（電気設備工事編）令和５年版」　の主な改定部分の説明をさせていただきたいと思います。</a:t>
            </a:r>
            <a:endParaRPr lang="en-US" altLang="ja-JP" sz="1400" dirty="0">
              <a:solidFill>
                <a:srgbClr val="00B050"/>
              </a:solidFill>
              <a:latin typeface="+mn-ea"/>
            </a:endParaRPr>
          </a:p>
          <a:p>
            <a:r>
              <a:rPr lang="ja-JP" altLang="en-US" sz="1400" dirty="0">
                <a:solidFill>
                  <a:srgbClr val="00B050"/>
                </a:solidFill>
                <a:latin typeface="+mn-ea"/>
              </a:rPr>
              <a:t>こちらの仕様書は、まちづくり</a:t>
            </a:r>
            <a:r>
              <a:rPr lang="ja-JP" altLang="en-US" sz="1400" dirty="0" smtClean="0">
                <a:solidFill>
                  <a:srgbClr val="00B050"/>
                </a:solidFill>
                <a:latin typeface="+mn-ea"/>
              </a:rPr>
              <a:t>局施設整備部独自で作成</a:t>
            </a:r>
            <a:r>
              <a:rPr lang="ja-JP" altLang="en-US" sz="1400" dirty="0">
                <a:solidFill>
                  <a:srgbClr val="00B050"/>
                </a:solidFill>
                <a:latin typeface="+mn-ea"/>
              </a:rPr>
              <a:t>しており、７月に改訂を行っております。</a:t>
            </a:r>
            <a:endParaRPr lang="en-US" altLang="ja-JP" sz="1400" dirty="0">
              <a:solidFill>
                <a:srgbClr val="00B050"/>
              </a:solidFill>
              <a:latin typeface="+mn-ea"/>
            </a:endParaRPr>
          </a:p>
          <a:p>
            <a:r>
              <a:rPr lang="ja-JP" altLang="en-US" sz="1400" dirty="0" smtClean="0">
                <a:solidFill>
                  <a:srgbClr val="00B050"/>
                </a:solidFill>
                <a:latin typeface="+mn-ea"/>
              </a:rPr>
              <a:t>本年は大幅</a:t>
            </a:r>
            <a:r>
              <a:rPr lang="ja-JP" altLang="en-US" sz="1400" dirty="0">
                <a:solidFill>
                  <a:srgbClr val="00B050"/>
                </a:solidFill>
                <a:latin typeface="+mn-ea"/>
              </a:rPr>
              <a:t>な改定はなく、主な改定点</a:t>
            </a:r>
            <a:r>
              <a:rPr lang="ja-JP" altLang="en-US" sz="1400" dirty="0" smtClean="0">
                <a:solidFill>
                  <a:srgbClr val="00B050"/>
                </a:solidFill>
                <a:latin typeface="+mn-ea"/>
              </a:rPr>
              <a:t>は５か所</a:t>
            </a:r>
            <a:r>
              <a:rPr lang="ja-JP" altLang="en-US" sz="1400" dirty="0">
                <a:solidFill>
                  <a:srgbClr val="00B050"/>
                </a:solidFill>
                <a:latin typeface="+mn-ea"/>
              </a:rPr>
              <a:t>となっています</a:t>
            </a:r>
            <a:r>
              <a:rPr lang="ja-JP" altLang="en-US" sz="1400" dirty="0" smtClean="0">
                <a:solidFill>
                  <a:srgbClr val="00B050"/>
                </a:solidFill>
                <a:latin typeface="+mn-ea"/>
              </a:rPr>
              <a:t>。</a:t>
            </a:r>
            <a:endParaRPr lang="en-US" altLang="ja-JP" sz="1400" dirty="0" smtClean="0">
              <a:solidFill>
                <a:srgbClr val="00B050"/>
              </a:solidFill>
              <a:latin typeface="+mn-ea"/>
            </a:endParaRPr>
          </a:p>
          <a:p>
            <a:endParaRPr lang="en-US" altLang="ja-JP" sz="1400" dirty="0">
              <a:solidFill>
                <a:srgbClr val="00B050"/>
              </a:solidFill>
              <a:latin typeface="+mn-ea"/>
            </a:endParaRPr>
          </a:p>
          <a:p>
            <a:r>
              <a:rPr lang="ja-JP" altLang="en-US" sz="1400" dirty="0" smtClean="0">
                <a:solidFill>
                  <a:srgbClr val="00B050"/>
                </a:solidFill>
                <a:latin typeface="+mn-ea"/>
              </a:rPr>
              <a:t>①</a:t>
            </a:r>
            <a:r>
              <a:rPr lang="ja-JP" altLang="en-US" sz="1000" dirty="0" smtClean="0">
                <a:solidFill>
                  <a:srgbClr val="00B050"/>
                </a:solidFill>
                <a:latin typeface="+mn-ea"/>
              </a:rPr>
              <a:t>工事実績情報（</a:t>
            </a:r>
            <a:r>
              <a:rPr lang="en-US" altLang="ja-JP" sz="1000" dirty="0" smtClean="0">
                <a:solidFill>
                  <a:srgbClr val="00B050"/>
                </a:solidFill>
                <a:latin typeface="+mn-ea"/>
              </a:rPr>
              <a:t>CORINS</a:t>
            </a:r>
            <a:r>
              <a:rPr lang="ja-JP" altLang="en-US" sz="1000" dirty="0" smtClean="0">
                <a:solidFill>
                  <a:srgbClr val="00B050"/>
                </a:solidFill>
                <a:latin typeface="+mn-ea"/>
              </a:rPr>
              <a:t>）の作成及び登録の補足</a:t>
            </a:r>
            <a:endParaRPr lang="en-US" altLang="ja-JP" sz="1000" dirty="0">
              <a:solidFill>
                <a:srgbClr val="00B050"/>
              </a:solidFill>
              <a:latin typeface="+mn-ea"/>
            </a:endParaRPr>
          </a:p>
          <a:p>
            <a:r>
              <a:rPr lang="ja-JP" altLang="en-US" sz="1400" dirty="0" smtClean="0">
                <a:solidFill>
                  <a:srgbClr val="00B050"/>
                </a:solidFill>
                <a:latin typeface="+mn-ea"/>
              </a:rPr>
              <a:t>②設計図書及び工事関係図書の取扱い</a:t>
            </a:r>
            <a:endParaRPr lang="en-US" altLang="ja-JP" sz="1400" dirty="0" smtClean="0">
              <a:solidFill>
                <a:srgbClr val="00B050"/>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00B050"/>
                </a:solidFill>
                <a:latin typeface="+mn-ea"/>
              </a:rPr>
              <a:t>③</a:t>
            </a:r>
            <a:r>
              <a:rPr lang="ja-JP" altLang="en-US" sz="1400" dirty="0" smtClean="0">
                <a:latin typeface="+mn-ea"/>
              </a:rPr>
              <a:t>墜落制止用器具（フルハーネス型）</a:t>
            </a:r>
            <a:r>
              <a:rPr lang="ja-JP" altLang="en-US" sz="1400" dirty="0" smtClean="0"/>
              <a:t>の着用</a:t>
            </a:r>
            <a:endParaRPr lang="en-US" altLang="ja-JP" sz="1400" dirty="0" smtClean="0">
              <a:solidFill>
                <a:srgbClr val="00B050"/>
              </a:solidFill>
              <a:latin typeface="+mn-ea"/>
            </a:endParaRPr>
          </a:p>
          <a:p>
            <a:r>
              <a:rPr lang="ja-JP" altLang="en-US" sz="1400" dirty="0" smtClean="0">
                <a:solidFill>
                  <a:srgbClr val="00B050"/>
                </a:solidFill>
                <a:latin typeface="+mn-ea"/>
              </a:rPr>
              <a:t>④</a:t>
            </a:r>
            <a:r>
              <a:rPr lang="ja-JP" altLang="en-US" sz="1400" dirty="0" smtClean="0">
                <a:latin typeface="+mn-ea"/>
              </a:rPr>
              <a:t>特管理産業廃棄物管理責任者の資格証明の提出</a:t>
            </a:r>
            <a:endParaRPr lang="en-US" altLang="ja-JP" sz="1400" dirty="0" smtClean="0">
              <a:latin typeface="+mn-ea"/>
            </a:endParaRPr>
          </a:p>
          <a:p>
            <a:r>
              <a:rPr lang="ja-JP" altLang="en-US" sz="1400" dirty="0" smtClean="0">
                <a:solidFill>
                  <a:srgbClr val="00B050"/>
                </a:solidFill>
                <a:latin typeface="+mn-ea"/>
              </a:rPr>
              <a:t>⑤</a:t>
            </a:r>
            <a:r>
              <a:rPr lang="ja-JP" altLang="en-US" sz="1400" dirty="0" smtClean="0">
                <a:latin typeface="+mn-ea"/>
              </a:rPr>
              <a:t>電子化に伴う「工事関係書類提出リスト」の変更</a:t>
            </a:r>
            <a:endParaRPr lang="ja-JP" altLang="en-US" sz="1400" dirty="0" smtClean="0">
              <a:solidFill>
                <a:srgbClr val="00B050"/>
              </a:solidFill>
              <a:latin typeface="+mn-ea"/>
            </a:endParaRPr>
          </a:p>
          <a:p>
            <a:r>
              <a:rPr lang="ja-JP" altLang="en-US" sz="1400" dirty="0" smtClean="0">
                <a:solidFill>
                  <a:srgbClr val="00B050"/>
                </a:solidFill>
                <a:latin typeface="+mn-ea"/>
              </a:rPr>
              <a:t>となります。</a:t>
            </a:r>
            <a:endParaRPr lang="en-US" altLang="ja-JP" sz="1400" dirty="0">
              <a:solidFill>
                <a:srgbClr val="00B050"/>
              </a:solidFill>
              <a:latin typeface="+mn-ea"/>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a:t>
            </a:fld>
            <a:endParaRPr kumimoji="1" lang="ja-JP" altLang="en-US"/>
          </a:p>
        </p:txBody>
      </p:sp>
    </p:spTree>
    <p:extLst>
      <p:ext uri="{BB962C8B-B14F-4D97-AF65-F5344CB8AC3E}">
        <p14:creationId xmlns:p14="http://schemas.microsoft.com/office/powerpoint/2010/main" val="906474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また、材料単価については、「建設物価」及び「積算資料」の各改定月の前月号に掲載されている価格となります。</a:t>
            </a:r>
          </a:p>
          <a:p>
            <a:r>
              <a:rPr kumimoji="1" lang="ja-JP" altLang="en-US" dirty="0" smtClean="0"/>
              <a:t>１１月改定→ ２０２３年１０月号， ３月改定→ ２０２４年２月号</a:t>
            </a:r>
          </a:p>
          <a:p>
            <a:r>
              <a:rPr kumimoji="1" lang="ja-JP" altLang="en-US" dirty="0" smtClean="0"/>
              <a:t>但し、令和５年７月改定については、２０２３年３月号となります。</a:t>
            </a:r>
            <a:endParaRPr kumimoji="1" lang="en-US" altLang="ja-JP" dirty="0" smtClean="0"/>
          </a:p>
          <a:p>
            <a:endParaRPr kumimoji="1" lang="ja-JP" altLang="en-US" dirty="0" smtClean="0"/>
          </a:p>
          <a:p>
            <a:r>
              <a:rPr kumimoji="1" lang="ja-JP" altLang="en-US" dirty="0" smtClean="0"/>
              <a:t>材工共単価については、「建築コスト情報」及び「建築施工単価」の各改定月の当 該季刊号に掲載されている価格となります。</a:t>
            </a:r>
          </a:p>
          <a:p>
            <a:r>
              <a:rPr kumimoji="1" lang="ja-JP" altLang="en-US" dirty="0" smtClean="0"/>
              <a:t>１１月改定→ ２０２３年秋号， ３月改定→ ２０２４年冬号</a:t>
            </a:r>
          </a:p>
          <a:p>
            <a:r>
              <a:rPr kumimoji="1" lang="ja-JP" altLang="en-US" dirty="0" smtClean="0"/>
              <a:t>但し、令和５年７月改定については、２０２３年１月</a:t>
            </a:r>
            <a:r>
              <a:rPr kumimoji="1" lang="en-US" altLang="ja-JP" dirty="0" smtClean="0"/>
              <a:t>〈</a:t>
            </a:r>
            <a:r>
              <a:rPr kumimoji="1" lang="ja-JP" altLang="en-US" dirty="0" smtClean="0"/>
              <a:t>冬号</a:t>
            </a:r>
            <a:r>
              <a:rPr kumimoji="1" lang="en-US" altLang="ja-JP" dirty="0" smtClean="0"/>
              <a:t>〉</a:t>
            </a:r>
            <a:r>
              <a:rPr kumimoji="1" lang="ja-JP" altLang="en-US" dirty="0" smtClean="0"/>
              <a:t>となります。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30</a:t>
            </a:fld>
            <a:endParaRPr kumimoji="1" lang="ja-JP" altLang="en-US"/>
          </a:p>
        </p:txBody>
      </p:sp>
    </p:spTree>
    <p:extLst>
      <p:ext uri="{BB962C8B-B14F-4D97-AF65-F5344CB8AC3E}">
        <p14:creationId xmlns:p14="http://schemas.microsoft.com/office/powerpoint/2010/main" val="4249617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それから、こちらは７月からの改定ですが、</a:t>
            </a:r>
            <a:endParaRPr kumimoji="1" lang="en-US" altLang="ja-JP" dirty="0" smtClean="0"/>
          </a:p>
          <a:p>
            <a:r>
              <a:rPr kumimoji="1" lang="ja-JP" altLang="en-US" dirty="0" smtClean="0"/>
              <a:t>標準単価の「その他」の率を「中間値」＋１％に変更しています。</a:t>
            </a:r>
          </a:p>
          <a:p>
            <a:r>
              <a:rPr kumimoji="1" lang="ja-JP" altLang="en-US" dirty="0" smtClean="0"/>
              <a:t>こちらは国の共通費基準等の改定により、墜落制止用器具の費用を含めた環境安全費の計上分のためです。</a:t>
            </a:r>
            <a:endParaRPr kumimoji="1" lang="en-US" altLang="ja-JP" dirty="0" smtClean="0"/>
          </a:p>
          <a:p>
            <a:endParaRPr kumimoji="1" lang="en-US" altLang="ja-JP" dirty="0" smtClean="0"/>
          </a:p>
          <a:p>
            <a:endParaRPr kumimoji="1" lang="en-US" altLang="ja-JP" dirty="0" smtClean="0"/>
          </a:p>
          <a:p>
            <a:r>
              <a:rPr kumimoji="1" lang="en-US" altLang="ja-JP" dirty="0" smtClean="0"/>
              <a:t>※</a:t>
            </a:r>
            <a:r>
              <a:rPr kumimoji="1" lang="ja-JP" altLang="en-US" dirty="0" smtClean="0"/>
              <a:t>その他の率とは</a:t>
            </a:r>
            <a:endParaRPr kumimoji="1" lang="en-US" altLang="ja-JP" dirty="0" smtClean="0"/>
          </a:p>
          <a:p>
            <a:r>
              <a:rPr kumimoji="1" lang="ja-JP" altLang="en-US" sz="1200" b="0" i="0" u="none" strike="noStrike" kern="1200" baseline="0" dirty="0" smtClean="0">
                <a:solidFill>
                  <a:schemeClr val="tx1"/>
                </a:solidFill>
                <a:latin typeface="+mn-lt"/>
                <a:ea typeface="+mn-ea"/>
                <a:cs typeface="+mn-cs"/>
              </a:rPr>
              <a:t>下請経費等とは、製造業者・専門工事業者の諸経費、小器材（施工時に使用する工具類）の損耗費、現場労働者に関する法定福利費等をいう。</a:t>
            </a:r>
          </a:p>
          <a:p>
            <a:r>
              <a:rPr kumimoji="1" lang="ja-JP" altLang="en-US" sz="1200" b="0" i="0" u="none" strike="noStrike" kern="1200" baseline="0" dirty="0" smtClean="0">
                <a:solidFill>
                  <a:schemeClr val="tx1"/>
                </a:solidFill>
                <a:latin typeface="+mn-lt"/>
                <a:ea typeface="+mn-ea"/>
                <a:cs typeface="+mn-cs"/>
              </a:rPr>
              <a:t>なお、法定福利費とは、法定の雇用保険、健康保険、介護保険及び厚生年金保険の事業主負担額をいう。</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31</a:t>
            </a:fld>
            <a:endParaRPr kumimoji="1" lang="ja-JP" altLang="en-US"/>
          </a:p>
        </p:txBody>
      </p:sp>
    </p:spTree>
    <p:extLst>
      <p:ext uri="{BB962C8B-B14F-4D97-AF65-F5344CB8AC3E}">
        <p14:creationId xmlns:p14="http://schemas.microsoft.com/office/powerpoint/2010/main" val="1948068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次に「公共建築工事積算基準等の運用（令和５年版）」の主な改定点について説明いたします。</a:t>
            </a:r>
            <a:endParaRPr kumimoji="1" lang="en-US" altLang="ja-JP" dirty="0" smtClean="0"/>
          </a:p>
          <a:p>
            <a:endParaRPr kumimoji="1" lang="en-US" altLang="ja-JP" dirty="0" smtClean="0"/>
          </a:p>
          <a:p>
            <a:r>
              <a:rPr lang="ja-JP" altLang="en-US" dirty="0" smtClean="0"/>
              <a:t>本運用は、適正な工事費の積算に用いることを目的にしており、まちづくり局施設整備部として（国土交通省大臣官房官庁営繕部）監修の「公共建築工事積算基準（平成２８年１２月版）」の運用を定めたものです。 </a:t>
            </a:r>
            <a:endParaRPr lang="en-US" altLang="ja-JP" dirty="0" smtClean="0"/>
          </a:p>
          <a:p>
            <a:r>
              <a:rPr lang="ja-JP" altLang="en-US" dirty="0" smtClean="0"/>
              <a:t>なお、「公共建築工事共通費積算基準」を「共通費基準」、「公共建築工事標準単価積 算基準」を「単価基準」、「公共建築（設備）数量積算基準」を「数量基準」、「公共建築 工事内訳書標準書式」（建築工事編・設備工事編）を「標準書式」としています。</a:t>
            </a:r>
            <a:endParaRPr lang="en-US" altLang="ja-JP" dirty="0" smtClean="0"/>
          </a:p>
          <a:p>
            <a:endParaRPr kumimoji="1" lang="en-US" altLang="ja-JP" dirty="0" smtClean="0"/>
          </a:p>
          <a:p>
            <a:r>
              <a:rPr kumimoji="1" lang="ja-JP" altLang="en-US" dirty="0" smtClean="0"/>
              <a:t>積算情報と同様に７月と１１月に改定を行っております。</a:t>
            </a:r>
            <a:endParaRPr kumimoji="1" lang="en-US" altLang="ja-JP" dirty="0" smtClean="0"/>
          </a:p>
          <a:p>
            <a:endParaRPr kumimoji="1" lang="ja-JP"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こちらについても市のホームページではまちづくり局のページの設計・工事関連仕様書集に掲載されております。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32</a:t>
            </a:fld>
            <a:endParaRPr kumimoji="1" lang="ja-JP" altLang="en-US"/>
          </a:p>
        </p:txBody>
      </p:sp>
    </p:spTree>
    <p:extLst>
      <p:ext uri="{BB962C8B-B14F-4D97-AF65-F5344CB8AC3E}">
        <p14:creationId xmlns:p14="http://schemas.microsoft.com/office/powerpoint/2010/main" val="4180874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主な改定点はこちらの６項目となります。</a:t>
            </a:r>
            <a:endParaRPr kumimoji="1" lang="en-US" altLang="ja-JP" dirty="0" smtClean="0"/>
          </a:p>
          <a:p>
            <a:r>
              <a:rPr kumimoji="1" lang="ja-JP" altLang="en-US" dirty="0" smtClean="0"/>
              <a:t>（１）標準単価の改定頻度の変更（</a:t>
            </a:r>
            <a:r>
              <a:rPr kumimoji="1" lang="en-US" altLang="ja-JP" dirty="0" smtClean="0"/>
              <a:t>11</a:t>
            </a:r>
            <a:r>
              <a:rPr kumimoji="1" lang="ja-JP" altLang="en-US" dirty="0" smtClean="0"/>
              <a:t>月版で改定しております）</a:t>
            </a:r>
          </a:p>
          <a:p>
            <a:r>
              <a:rPr kumimoji="1" lang="ja-JP" altLang="en-US" dirty="0" smtClean="0"/>
              <a:t>（２）「その他」の率を「中間値」＋１％に変更</a:t>
            </a:r>
          </a:p>
          <a:p>
            <a:r>
              <a:rPr kumimoji="1" lang="ja-JP" altLang="en-US" dirty="0" smtClean="0"/>
              <a:t>　　（墜落制止用器具の費用を含めた環境安全費の計上分）</a:t>
            </a:r>
          </a:p>
          <a:p>
            <a:r>
              <a:rPr kumimoji="1" lang="ja-JP" altLang="en-US" dirty="0" smtClean="0"/>
              <a:t>（３）余裕期間制度の工期算定方法の追記</a:t>
            </a:r>
          </a:p>
          <a:p>
            <a:r>
              <a:rPr kumimoji="1" lang="ja-JP" altLang="en-US" dirty="0" smtClean="0"/>
              <a:t>（４）共通仮設費率に含む費用の追加 </a:t>
            </a:r>
          </a:p>
          <a:p>
            <a:r>
              <a:rPr kumimoji="1" lang="ja-JP" altLang="en-US" dirty="0" smtClean="0"/>
              <a:t>　　（台風等災害に備えた災害防止対策に要する一般的な費用）</a:t>
            </a:r>
          </a:p>
          <a:p>
            <a:r>
              <a:rPr kumimoji="1" lang="ja-JP" altLang="en-US" dirty="0" smtClean="0"/>
              <a:t>（５）積み上げによる共通仮設費の内容の変更 </a:t>
            </a:r>
          </a:p>
          <a:p>
            <a:r>
              <a:rPr kumimoji="1" lang="ja-JP" altLang="en-US" dirty="0" smtClean="0"/>
              <a:t>　　（情報システム費の追加）</a:t>
            </a:r>
          </a:p>
          <a:p>
            <a:r>
              <a:rPr kumimoji="1" lang="ja-JP" altLang="en-US" dirty="0" smtClean="0"/>
              <a:t>（６）労務費の比率が著しく少ない工事の記載を削除</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33</a:t>
            </a:fld>
            <a:endParaRPr kumimoji="1" lang="ja-JP" altLang="en-US"/>
          </a:p>
        </p:txBody>
      </p:sp>
    </p:spTree>
    <p:extLst>
      <p:ext uri="{BB962C8B-B14F-4D97-AF65-F5344CB8AC3E}">
        <p14:creationId xmlns:p14="http://schemas.microsoft.com/office/powerpoint/2010/main" val="1437086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標準単価の改定頻度の変更</a:t>
            </a:r>
            <a:endParaRPr lang="en-US" altLang="ja-JP" sz="1200" dirty="0" smtClean="0"/>
          </a:p>
          <a:p>
            <a:r>
              <a:rPr kumimoji="1" lang="ja-JP" altLang="en-US" dirty="0" smtClean="0"/>
              <a:t>標準単価を原則、年３回（７月・１１月・３月）の改定に変更（昨今の物価変動や他都市の動向を鑑み）</a:t>
            </a:r>
          </a:p>
          <a:p>
            <a:r>
              <a:rPr kumimoji="1" lang="ja-JP" altLang="en-US" dirty="0" smtClean="0"/>
              <a:t>材料単価については、「建設物価」及び「積算資料」の各改定月の前月号に掲載されている価格を参考に設定する。</a:t>
            </a:r>
          </a:p>
          <a:p>
            <a:r>
              <a:rPr kumimoji="1" lang="ja-JP" altLang="en-US" dirty="0" smtClean="0"/>
              <a:t>（令和５年７月改定については、２０２３年３月号）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こちらは先程ご説明した積算情報の内容を反映した形となります。</a:t>
            </a:r>
            <a:endParaRPr kumimoji="1" lang="en-US" altLang="ja-JP" dirty="0" smtClean="0"/>
          </a:p>
          <a:p>
            <a:endParaRPr kumimoji="1" lang="en-US" altLang="ja-JP" dirty="0" smtClean="0"/>
          </a:p>
          <a:p>
            <a:pPr marL="87313" indent="-87313"/>
            <a:r>
              <a:rPr lang="ja-JP" altLang="en-US" sz="1200" dirty="0" smtClean="0">
                <a:solidFill>
                  <a:srgbClr val="FF0000"/>
                </a:solidFill>
              </a:rPr>
              <a:t>・歩掛りの「その他」の率を「中間値」＋１％に変更</a:t>
            </a:r>
            <a:endParaRPr lang="en-US" altLang="ja-JP" sz="1200" dirty="0" smtClean="0">
              <a:solidFill>
                <a:srgbClr val="FF0000"/>
              </a:solidFill>
            </a:endParaRPr>
          </a:p>
          <a:p>
            <a:pPr marL="87313"/>
            <a:r>
              <a:rPr lang="ja-JP" altLang="en-US" sz="1200" dirty="0" smtClean="0">
                <a:solidFill>
                  <a:srgbClr val="FF0000"/>
                </a:solidFill>
              </a:rPr>
              <a:t>（墜落制止用器具の費用を含めた環境安全費の計上分のため）</a:t>
            </a:r>
            <a:endParaRPr lang="en-US" altLang="ja-JP" sz="1200" dirty="0" smtClean="0">
              <a:solidFill>
                <a:srgbClr val="FF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34</a:t>
            </a:fld>
            <a:endParaRPr kumimoji="1" lang="ja-JP" altLang="en-US"/>
          </a:p>
        </p:txBody>
      </p:sp>
    </p:spTree>
    <p:extLst>
      <p:ext uri="{BB962C8B-B14F-4D97-AF65-F5344CB8AC3E}">
        <p14:creationId xmlns:p14="http://schemas.microsoft.com/office/powerpoint/2010/main" val="53716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標準単価の改定頻度の変更</a:t>
            </a:r>
            <a:endParaRPr lang="en-US" altLang="ja-JP" sz="1200" dirty="0" smtClean="0"/>
          </a:p>
          <a:p>
            <a:r>
              <a:rPr kumimoji="1" lang="ja-JP" altLang="en-US" dirty="0" smtClean="0"/>
              <a:t>標準単価を原則、年３回（７月・１１月・３月）の改定に変更（昨今の物価変動や他都市の動向を鑑み）</a:t>
            </a:r>
          </a:p>
          <a:p>
            <a:r>
              <a:rPr kumimoji="1" lang="ja-JP" altLang="en-US" dirty="0" smtClean="0"/>
              <a:t>材料単価については、「建設物価」及び「積算資料」の各改定月の前月号に掲載されている価格を参考に設定する。</a:t>
            </a:r>
          </a:p>
          <a:p>
            <a:r>
              <a:rPr kumimoji="1" lang="ja-JP" altLang="en-US" dirty="0" smtClean="0"/>
              <a:t>（令和５年７月改定については、２０２３年３月号）</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こちらは先程ご説明した積算情報の内容を反映した形となります。</a:t>
            </a:r>
            <a:endParaRPr kumimoji="1" lang="en-US" altLang="ja-JP" dirty="0" smtClean="0"/>
          </a:p>
          <a:p>
            <a:endParaRPr kumimoji="1" lang="en-US" altLang="ja-JP" dirty="0" smtClean="0"/>
          </a:p>
          <a:p>
            <a:pPr marL="87313" indent="-87313"/>
            <a:r>
              <a:rPr lang="ja-JP" altLang="en-US" sz="1200" dirty="0" smtClean="0">
                <a:solidFill>
                  <a:srgbClr val="FF0000"/>
                </a:solidFill>
              </a:rPr>
              <a:t>・歩掛りの「その他」の率を「中間値」＋１％に変更</a:t>
            </a:r>
            <a:endParaRPr lang="en-US" altLang="ja-JP" sz="1200" dirty="0" smtClean="0">
              <a:solidFill>
                <a:srgbClr val="FF0000"/>
              </a:solidFill>
            </a:endParaRPr>
          </a:p>
          <a:p>
            <a:pPr marL="87313"/>
            <a:r>
              <a:rPr lang="ja-JP" altLang="en-US" sz="1200" dirty="0" smtClean="0">
                <a:solidFill>
                  <a:srgbClr val="FF0000"/>
                </a:solidFill>
              </a:rPr>
              <a:t>（墜落制止用器具の費用を含めた環境安全費の計上分のため）</a:t>
            </a:r>
            <a:endParaRPr lang="en-US" altLang="ja-JP" sz="1200" dirty="0" smtClean="0">
              <a:solidFill>
                <a:srgbClr val="FF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35</a:t>
            </a:fld>
            <a:endParaRPr kumimoji="1" lang="ja-JP" altLang="en-US"/>
          </a:p>
        </p:txBody>
      </p:sp>
    </p:spTree>
    <p:extLst>
      <p:ext uri="{BB962C8B-B14F-4D97-AF65-F5344CB8AC3E}">
        <p14:creationId xmlns:p14="http://schemas.microsoft.com/office/powerpoint/2010/main" val="3697246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0000"/>
                </a:solidFill>
              </a:rPr>
              <a:t>共通仮設費率による算定におきましては</a:t>
            </a:r>
            <a:endParaRPr lang="en-US" altLang="ja-JP" sz="1200" dirty="0" smtClean="0">
              <a:solidFill>
                <a:srgbClr val="FF0000"/>
              </a:solidFill>
            </a:endParaRPr>
          </a:p>
          <a:p>
            <a:r>
              <a:rPr kumimoji="1" lang="ja-JP" altLang="en-US" dirty="0" smtClean="0"/>
              <a:t>余裕期間制度を活用する場合の工期Ｔの算定方法を追記しました。</a:t>
            </a:r>
          </a:p>
          <a:p>
            <a:r>
              <a:rPr kumimoji="1" lang="ja-JP" altLang="en-US" dirty="0" smtClean="0"/>
              <a:t>余裕期間については工期Ｔに含まれないことを明記しました。</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現場管理費についても同様となります。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36</a:t>
            </a:fld>
            <a:endParaRPr kumimoji="1" lang="ja-JP" altLang="en-US"/>
          </a:p>
        </p:txBody>
      </p:sp>
    </p:spTree>
    <p:extLst>
      <p:ext uri="{BB962C8B-B14F-4D97-AF65-F5344CB8AC3E}">
        <p14:creationId xmlns:p14="http://schemas.microsoft.com/office/powerpoint/2010/main" val="1007656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それから、共通仮設費率の留意事項として</a:t>
            </a:r>
          </a:p>
          <a:p>
            <a:r>
              <a:rPr kumimoji="1" lang="ja-JP" altLang="en-US" dirty="0" smtClean="0"/>
              <a:t>環境安全費に追加されました</a:t>
            </a:r>
            <a:endParaRPr kumimoji="1" lang="en-US" altLang="ja-JP" dirty="0" smtClean="0"/>
          </a:p>
          <a:p>
            <a:r>
              <a:rPr kumimoji="1" lang="ja-JP" altLang="en-US" dirty="0" smtClean="0"/>
              <a:t>台風等災害に備えた災害防止対策に要する費用として一般的なものの詳細を明記しています。</a:t>
            </a:r>
          </a:p>
          <a:p>
            <a:endParaRPr kumimoji="1" lang="ja-JP" altLang="en-US" dirty="0" smtClean="0"/>
          </a:p>
          <a:p>
            <a:r>
              <a:rPr kumimoji="1" lang="ja-JP" altLang="en-US" dirty="0" smtClean="0"/>
              <a:t>・屋外に存置された資材等の移動、養生に要する費用</a:t>
            </a:r>
          </a:p>
          <a:p>
            <a:r>
              <a:rPr kumimoji="1" lang="ja-JP" altLang="en-US" dirty="0" smtClean="0"/>
              <a:t>・外部足場の点検、補強、シート類の巻き上げ等に要する</a:t>
            </a:r>
          </a:p>
          <a:p>
            <a:r>
              <a:rPr kumimoji="1" lang="ja-JP" altLang="en-US" dirty="0" smtClean="0"/>
              <a:t>費用</a:t>
            </a: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37</a:t>
            </a:fld>
            <a:endParaRPr kumimoji="1" lang="ja-JP" altLang="en-US"/>
          </a:p>
        </p:txBody>
      </p:sp>
    </p:spTree>
    <p:extLst>
      <p:ext uri="{BB962C8B-B14F-4D97-AF65-F5344CB8AC3E}">
        <p14:creationId xmlns:p14="http://schemas.microsoft.com/office/powerpoint/2010/main" val="3869840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積み上げによる共通仮設費の内容の変更として</a:t>
            </a:r>
          </a:p>
          <a:p>
            <a:r>
              <a:rPr kumimoji="1" lang="ja-JP" altLang="en-US" dirty="0" smtClean="0"/>
              <a:t>「情報システム費」を追加されています。</a:t>
            </a:r>
          </a:p>
          <a:p>
            <a:endParaRPr kumimoji="1" lang="ja-JP" altLang="en-US" dirty="0" smtClean="0"/>
          </a:p>
          <a:p>
            <a:r>
              <a:rPr kumimoji="1" lang="ja-JP" altLang="en-US" dirty="0" smtClean="0"/>
              <a:t>情報システム費とは</a:t>
            </a:r>
          </a:p>
          <a:p>
            <a:r>
              <a:rPr kumimoji="1" lang="ja-JP" altLang="en-US" dirty="0" smtClean="0"/>
              <a:t>情報共有・遠隔臨場・ＢＩＭ・その他に要する費用</a:t>
            </a: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38</a:t>
            </a:fld>
            <a:endParaRPr kumimoji="1" lang="ja-JP" altLang="en-US"/>
          </a:p>
        </p:txBody>
      </p:sp>
    </p:spTree>
    <p:extLst>
      <p:ext uri="{BB962C8B-B14F-4D97-AF65-F5344CB8AC3E}">
        <p14:creationId xmlns:p14="http://schemas.microsoft.com/office/powerpoint/2010/main" val="582085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それから国交省の基準改定に伴い、労務費の比率が著しく少ない工事の記載を削除しました。</a:t>
            </a:r>
            <a:endParaRPr lang="en-US" altLang="ja-JP" sz="1200" dirty="0" smtClean="0"/>
          </a:p>
          <a:p>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昨年までは労務費の比率が著しく少ない工事として、</a:t>
            </a:r>
          </a:p>
          <a:p>
            <a:r>
              <a:rPr kumimoji="1" lang="ja-JP" altLang="en-US" sz="1200" b="0" i="0" u="none" strike="noStrike" kern="1200" baseline="0" dirty="0" smtClean="0">
                <a:solidFill>
                  <a:schemeClr val="tx1"/>
                </a:solidFill>
                <a:latin typeface="+mn-lt"/>
                <a:ea typeface="+mn-ea"/>
                <a:cs typeface="+mn-cs"/>
              </a:rPr>
              <a:t>電気設備工事では、「電灯設備」「動力設備」「構内配電線路」及び「構内通信</a:t>
            </a:r>
          </a:p>
          <a:p>
            <a:r>
              <a:rPr kumimoji="1" lang="ja-JP" altLang="en-US" sz="1200" b="0" i="0" u="none" strike="noStrike" kern="1200" baseline="0" dirty="0" smtClean="0">
                <a:solidFill>
                  <a:schemeClr val="tx1"/>
                </a:solidFill>
                <a:latin typeface="+mn-lt"/>
                <a:ea typeface="+mn-ea"/>
                <a:cs typeface="+mn-cs"/>
              </a:rPr>
              <a:t>線路」を除いた全ての工事科目を対象に共通仮設費率に補正率０．９を乗じておりましたが、</a:t>
            </a:r>
            <a:endParaRPr kumimoji="1" lang="en-US" altLang="ja-JP" sz="1200" b="0" i="0" u="none" strike="noStrike" kern="1200" baseline="0" dirty="0" smtClean="0">
              <a:solidFill>
                <a:schemeClr val="tx1"/>
              </a:solidFill>
              <a:latin typeface="+mn-lt"/>
              <a:ea typeface="+mn-ea"/>
              <a:cs typeface="+mn-cs"/>
            </a:endParaRPr>
          </a:p>
          <a:p>
            <a:r>
              <a:rPr kumimoji="1" lang="ja-JP" altLang="en-US" sz="1200" b="0" i="0" u="none" strike="noStrike" kern="1200" baseline="0" dirty="0" smtClean="0">
                <a:solidFill>
                  <a:schemeClr val="tx1"/>
                </a:solidFill>
                <a:latin typeface="+mn-lt"/>
                <a:ea typeface="+mn-ea"/>
                <a:cs typeface="+mn-cs"/>
              </a:rPr>
              <a:t>こちらが国交省の改定に合わせ無くなりました。</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39</a:t>
            </a:fld>
            <a:endParaRPr kumimoji="1" lang="ja-JP" altLang="en-US"/>
          </a:p>
        </p:txBody>
      </p:sp>
    </p:spTree>
    <p:extLst>
      <p:ext uri="{BB962C8B-B14F-4D97-AF65-F5344CB8AC3E}">
        <p14:creationId xmlns:p14="http://schemas.microsoft.com/office/powerpoint/2010/main" val="315573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smtClean="0"/>
              <a:t>１つずつ説明していきますが、まずは</a:t>
            </a:r>
            <a:r>
              <a:rPr lang="ja-JP" altLang="en-US" sz="1200" dirty="0" smtClean="0"/>
              <a:t>工事実績情報（</a:t>
            </a:r>
            <a:r>
              <a:rPr lang="en-US" altLang="ja-JP" sz="1200" dirty="0" smtClean="0"/>
              <a:t>CORINS</a:t>
            </a:r>
            <a:r>
              <a:rPr lang="ja-JP" altLang="en-US" sz="1200" dirty="0" smtClean="0"/>
              <a:t>）の作成及び登録の補足についてです。</a:t>
            </a:r>
            <a:endParaRPr lang="en-US" altLang="ja-JP" sz="1200" dirty="0" smtClean="0"/>
          </a:p>
          <a:p>
            <a:endParaRPr lang="en-US" altLang="ja-JP" sz="1200" dirty="0" smtClean="0"/>
          </a:p>
          <a:p>
            <a:r>
              <a:rPr lang="ja-JP" altLang="en-US" dirty="0" smtClean="0"/>
              <a:t>１．３の</a:t>
            </a:r>
            <a:r>
              <a:rPr lang="ja-JP" altLang="en-US" sz="1200" dirty="0" smtClean="0">
                <a:solidFill>
                  <a:srgbClr val="0070C0"/>
                </a:solidFill>
              </a:rPr>
              <a:t>工事実績情報の作成及び登録の１に登録期間の詳細が追記となっております。</a:t>
            </a:r>
            <a:endParaRPr lang="en-US" altLang="ja-JP" sz="1200" dirty="0" smtClean="0">
              <a:solidFill>
                <a:srgbClr val="0070C0"/>
              </a:solidFill>
            </a:endParaRPr>
          </a:p>
          <a:p>
            <a:r>
              <a:rPr lang="zh-TW" altLang="en-US" sz="1200" dirty="0" smtClean="0">
                <a:solidFill>
                  <a:schemeClr val="tx1"/>
                </a:solidFill>
              </a:rPr>
              <a:t>受注時</a:t>
            </a:r>
            <a:r>
              <a:rPr lang="ja-JP" altLang="en-US" sz="1200" dirty="0" smtClean="0">
                <a:solidFill>
                  <a:schemeClr val="tx1"/>
                </a:solidFill>
              </a:rPr>
              <a:t>は</a:t>
            </a:r>
            <a:r>
              <a:rPr lang="zh-TW" altLang="en-US" sz="1200" dirty="0" smtClean="0">
                <a:solidFill>
                  <a:srgbClr val="FF0000"/>
                </a:solidFill>
              </a:rPr>
              <a:t>契約締結</a:t>
            </a:r>
            <a:r>
              <a:rPr lang="ja-JP" altLang="en-US" sz="1200" dirty="0" smtClean="0">
                <a:solidFill>
                  <a:srgbClr val="FF0000"/>
                </a:solidFill>
              </a:rPr>
              <a:t>後</a:t>
            </a:r>
            <a:r>
              <a:rPr lang="en-US" altLang="ja-JP" sz="1200" dirty="0" smtClean="0">
                <a:solidFill>
                  <a:srgbClr val="FF0000"/>
                </a:solidFill>
              </a:rPr>
              <a:t>10 </a:t>
            </a:r>
            <a:r>
              <a:rPr lang="ja-JP" altLang="en-US" sz="1200" dirty="0" smtClean="0">
                <a:solidFill>
                  <a:srgbClr val="FF0000"/>
                </a:solidFill>
              </a:rPr>
              <a:t>日以内</a:t>
            </a:r>
            <a:r>
              <a:rPr lang="ja-JP" altLang="en-US" sz="1200" dirty="0" smtClean="0">
                <a:solidFill>
                  <a:schemeClr val="tx1"/>
                </a:solidFill>
              </a:rPr>
              <a:t>、登録内容の変更時は</a:t>
            </a:r>
            <a:r>
              <a:rPr lang="ja-JP" altLang="en-US" sz="1200" dirty="0" smtClean="0">
                <a:solidFill>
                  <a:srgbClr val="FF0000"/>
                </a:solidFill>
              </a:rPr>
              <a:t>変更契約締結後</a:t>
            </a:r>
            <a:r>
              <a:rPr lang="en-US" altLang="ja-JP" sz="1200" dirty="0" smtClean="0">
                <a:solidFill>
                  <a:srgbClr val="FF0000"/>
                </a:solidFill>
              </a:rPr>
              <a:t>10 </a:t>
            </a:r>
            <a:r>
              <a:rPr lang="ja-JP" altLang="en-US" sz="1200" dirty="0" smtClean="0">
                <a:solidFill>
                  <a:srgbClr val="FF0000"/>
                </a:solidFill>
              </a:rPr>
              <a:t>日以内</a:t>
            </a:r>
            <a:r>
              <a:rPr lang="ja-JP" altLang="en-US" sz="1200" dirty="0" smtClean="0">
                <a:solidFill>
                  <a:schemeClr val="tx1"/>
                </a:solidFill>
              </a:rPr>
              <a:t>、工事完成時は</a:t>
            </a:r>
            <a:r>
              <a:rPr lang="ja-JP" altLang="en-US" sz="1200" dirty="0" smtClean="0">
                <a:solidFill>
                  <a:srgbClr val="FF0000"/>
                </a:solidFill>
              </a:rPr>
              <a:t>工事完成後</a:t>
            </a:r>
            <a:r>
              <a:rPr lang="en-US" altLang="ja-JP" sz="1200" dirty="0" smtClean="0">
                <a:solidFill>
                  <a:srgbClr val="FF0000"/>
                </a:solidFill>
              </a:rPr>
              <a:t>10</a:t>
            </a:r>
            <a:r>
              <a:rPr lang="ja-JP" altLang="en-US" sz="1200" dirty="0" smtClean="0">
                <a:solidFill>
                  <a:srgbClr val="FF0000"/>
                </a:solidFill>
              </a:rPr>
              <a:t>日以内</a:t>
            </a:r>
            <a:r>
              <a:rPr lang="ja-JP" altLang="en-US" sz="1200" dirty="0" smtClean="0">
                <a:solidFill>
                  <a:schemeClr val="tx1"/>
                </a:solidFill>
              </a:rPr>
              <a:t>の登録申請をすることと明記しております。</a:t>
            </a:r>
            <a:endParaRPr lang="en-US" altLang="ja-JP" sz="1200" dirty="0" smtClean="0">
              <a:solidFill>
                <a:srgbClr val="0070C0"/>
              </a:solidFill>
            </a:endParaRPr>
          </a:p>
          <a:p>
            <a:r>
              <a:rPr lang="ja-JP" altLang="en-US" dirty="0" smtClean="0"/>
              <a:t>また、この期間は</a:t>
            </a:r>
            <a:r>
              <a:rPr lang="ja-JP" altLang="en-US" sz="1200" dirty="0" smtClean="0">
                <a:solidFill>
                  <a:srgbClr val="FF0000"/>
                </a:solidFill>
              </a:rPr>
              <a:t>行政機関の休日に関する法律（昭和</a:t>
            </a:r>
            <a:r>
              <a:rPr lang="en-US" altLang="ja-JP" sz="1200" dirty="0" smtClean="0">
                <a:solidFill>
                  <a:srgbClr val="FF0000"/>
                </a:solidFill>
              </a:rPr>
              <a:t>63 </a:t>
            </a:r>
            <a:r>
              <a:rPr lang="ja-JP" altLang="en-US" sz="1200" dirty="0" smtClean="0">
                <a:solidFill>
                  <a:srgbClr val="FF0000"/>
                </a:solidFill>
              </a:rPr>
              <a:t>年法律第</a:t>
            </a:r>
            <a:r>
              <a:rPr lang="en-US" altLang="ja-JP" sz="1200" dirty="0" smtClean="0">
                <a:solidFill>
                  <a:srgbClr val="FF0000"/>
                </a:solidFill>
              </a:rPr>
              <a:t>91 </a:t>
            </a:r>
            <a:r>
              <a:rPr lang="ja-JP" altLang="en-US" sz="1200" dirty="0" smtClean="0">
                <a:solidFill>
                  <a:srgbClr val="FF0000"/>
                </a:solidFill>
              </a:rPr>
              <a:t>号）に定める行政機関の休日は含まない。変更登録は、工期、技術者等の変更が生じた場合に行うこと。</a:t>
            </a:r>
          </a:p>
          <a:p>
            <a:r>
              <a:rPr lang="ja-JP" altLang="en-US" sz="1200" dirty="0" smtClean="0">
                <a:solidFill>
                  <a:srgbClr val="FF0000"/>
                </a:solidFill>
              </a:rPr>
              <a:t>登録後は、登録されたことを証明する資料を、監督員に提出すること。</a:t>
            </a:r>
          </a:p>
          <a:p>
            <a:r>
              <a:rPr lang="ja-JP" altLang="en-US" sz="1200" dirty="0" smtClean="0">
                <a:solidFill>
                  <a:srgbClr val="FF0000"/>
                </a:solidFill>
              </a:rPr>
              <a:t>変更時と工事完成時の間が</a:t>
            </a:r>
            <a:r>
              <a:rPr lang="en-US" altLang="ja-JP" sz="1200" dirty="0" smtClean="0">
                <a:solidFill>
                  <a:srgbClr val="FF0000"/>
                </a:solidFill>
              </a:rPr>
              <a:t>10 </a:t>
            </a:r>
            <a:r>
              <a:rPr lang="ja-JP" altLang="en-US" sz="1200" dirty="0" smtClean="0">
                <a:solidFill>
                  <a:srgbClr val="FF0000"/>
                </a:solidFill>
              </a:rPr>
              <a:t>日に満たない場合は、変更時の登録されたことを証明する資料の提出を省略できる旨が追記されています。</a:t>
            </a:r>
            <a:endParaRPr kumimoji="1" lang="ja-JP" altLang="en-US" sz="1200" dirty="0" smtClean="0">
              <a:solidFill>
                <a:srgbClr val="FF0000"/>
              </a:solidFill>
            </a:endParaRPr>
          </a:p>
          <a:p>
            <a:endParaRPr lang="en-US" altLang="ja-JP" dirty="0" smtClean="0"/>
          </a:p>
          <a:p>
            <a:r>
              <a:rPr lang="ja-JP" altLang="en-US" dirty="0" smtClean="0"/>
              <a:t>なお、行政</a:t>
            </a:r>
            <a:r>
              <a:rPr lang="ja-JP" altLang="en-US" dirty="0"/>
              <a:t>機関の休日に関する法律（昭和</a:t>
            </a:r>
            <a:r>
              <a:rPr lang="en-US" altLang="ja-JP" dirty="0"/>
              <a:t>63 </a:t>
            </a:r>
            <a:r>
              <a:rPr lang="ja-JP" altLang="en-US" dirty="0"/>
              <a:t>年法律第</a:t>
            </a:r>
            <a:r>
              <a:rPr lang="en-US" altLang="ja-JP" dirty="0"/>
              <a:t>91 </a:t>
            </a:r>
            <a:r>
              <a:rPr lang="ja-JP" altLang="en-US" dirty="0"/>
              <a:t>号）とは、日曜日及び土曜日、国民の祝日に関する法律（昭和二十三年法律第百七十八号）に規定する休日、十二月二十九日から翌年の一月三日までの日を指します</a:t>
            </a:r>
            <a:r>
              <a:rPr lang="ja-JP" altLang="en-US" dirty="0" smtClean="0"/>
              <a:t>。</a:t>
            </a:r>
            <a:endParaRPr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a:t>
            </a:fld>
            <a:endParaRPr kumimoji="1" lang="ja-JP" altLang="en-US"/>
          </a:p>
        </p:txBody>
      </p:sp>
    </p:spTree>
    <p:extLst>
      <p:ext uri="{BB962C8B-B14F-4D97-AF65-F5344CB8AC3E}">
        <p14:creationId xmlns:p14="http://schemas.microsoft.com/office/powerpoint/2010/main" val="3516758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いつの単価が採用されているかは　工事内訳書の</a:t>
            </a:r>
            <a:r>
              <a:rPr kumimoji="1" lang="en-US" altLang="ja-JP" dirty="0" smtClean="0"/>
              <a:t>B</a:t>
            </a:r>
            <a:r>
              <a:rPr kumimoji="1" lang="ja-JP" altLang="en-US" dirty="0" smtClean="0"/>
              <a:t>のページの設計年月をご確認ください。</a:t>
            </a:r>
          </a:p>
          <a:p>
            <a:r>
              <a:rPr kumimoji="1" lang="ja-JP" altLang="en-US" dirty="0" smtClean="0"/>
              <a:t>例えばですが、設計年月が１１月～２月の場合は１１月版の標準単価を採用しています。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40</a:t>
            </a:fld>
            <a:endParaRPr kumimoji="1" lang="ja-JP" altLang="en-US"/>
          </a:p>
        </p:txBody>
      </p:sp>
    </p:spTree>
    <p:extLst>
      <p:ext uri="{BB962C8B-B14F-4D97-AF65-F5344CB8AC3E}">
        <p14:creationId xmlns:p14="http://schemas.microsoft.com/office/powerpoint/2010/main" val="1719178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次に工事に関する注意事項について説明いたします。</a:t>
            </a:r>
          </a:p>
          <a:p>
            <a:endParaRPr kumimoji="1" lang="en-US" altLang="ja-JP" dirty="0" smtClean="0"/>
          </a:p>
          <a:p>
            <a:r>
              <a:rPr lang="ja-JP" altLang="en-US" sz="1200" dirty="0" smtClean="0"/>
              <a:t>（１）現場代理人の常駐義務緩和取扱要綱の一部改定について</a:t>
            </a:r>
            <a:endParaRPr lang="en-US" altLang="ja-JP" sz="1200" dirty="0" smtClean="0"/>
          </a:p>
          <a:p>
            <a:r>
              <a:rPr lang="ja-JP" altLang="en-US" sz="1200" dirty="0" smtClean="0"/>
              <a:t>（２）石綿（アスベスト）含有事前調査結果の報告義務について</a:t>
            </a:r>
            <a:endParaRPr lang="en-US" altLang="ja-JP" sz="1200" dirty="0" smtClean="0"/>
          </a:p>
          <a:p>
            <a:r>
              <a:rPr lang="ja-JP" altLang="en-US" sz="1200" dirty="0" smtClean="0"/>
              <a:t>（３）建設キャリアアップシステム（</a:t>
            </a:r>
            <a:r>
              <a:rPr lang="en-US" altLang="ja-JP" sz="1200" dirty="0" smtClean="0"/>
              <a:t>CCUS</a:t>
            </a:r>
            <a:r>
              <a:rPr lang="ja-JP" altLang="en-US" sz="1200" dirty="0" smtClean="0"/>
              <a:t>）に関するインセンティブ発注について</a:t>
            </a:r>
            <a:endParaRPr lang="en-US" altLang="ja-JP" sz="1200" dirty="0" smtClean="0"/>
          </a:p>
          <a:p>
            <a:r>
              <a:rPr lang="ja-JP" altLang="en-US" sz="1200" dirty="0" smtClean="0"/>
              <a:t>（４）工事監査指摘事項について</a:t>
            </a:r>
            <a:endParaRPr lang="en-US" altLang="ja-JP" sz="1200" dirty="0" smtClean="0"/>
          </a:p>
          <a:p>
            <a:endParaRPr lang="en-US" altLang="ja-JP" sz="1200" dirty="0" smtClean="0"/>
          </a:p>
          <a:p>
            <a:r>
              <a:rPr lang="ja-JP" altLang="en-US" sz="1200" dirty="0" smtClean="0"/>
              <a:t>の４項目です。</a:t>
            </a:r>
            <a:endParaRPr lang="en-US" altLang="ja-JP" sz="1200"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41</a:t>
            </a:fld>
            <a:endParaRPr kumimoji="1" lang="ja-JP" altLang="en-US"/>
          </a:p>
        </p:txBody>
      </p:sp>
    </p:spTree>
    <p:extLst>
      <p:ext uri="{BB962C8B-B14F-4D97-AF65-F5344CB8AC3E}">
        <p14:creationId xmlns:p14="http://schemas.microsoft.com/office/powerpoint/2010/main" val="1459704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一つ目は「現場代理人の</a:t>
            </a:r>
            <a:r>
              <a:rPr lang="ja-JP" altLang="en-US" dirty="0" smtClean="0"/>
              <a:t>常駐義務緩和取扱要綱の一部改定について</a:t>
            </a:r>
            <a:r>
              <a:rPr lang="ja-JP" altLang="en-US" dirty="0"/>
              <a:t>」です</a:t>
            </a:r>
            <a:r>
              <a:rPr lang="ja-JP" altLang="en-US" dirty="0" smtClean="0"/>
              <a:t>。</a:t>
            </a:r>
            <a:endParaRPr lang="en-US" altLang="ja-JP" dirty="0" smtClean="0"/>
          </a:p>
          <a:p>
            <a:r>
              <a:rPr lang="ja-JP" altLang="en-US" dirty="0" smtClean="0"/>
              <a:t>こちらは現場</a:t>
            </a:r>
            <a:r>
              <a:rPr lang="ja-JP" altLang="en-US" dirty="0"/>
              <a:t>代理人の常駐緩和とは工事の兼任条件や、余裕期間中の現場代理人の省略などを定めている要綱</a:t>
            </a:r>
            <a:r>
              <a:rPr lang="ja-JP" altLang="en-US" dirty="0" smtClean="0"/>
              <a:t>ですが、</a:t>
            </a:r>
            <a:endParaRPr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t>令和５年１月１日に改定がありました。</a:t>
            </a:r>
            <a:endParaRPr lang="en-US" altLang="ja-JP" dirty="0"/>
          </a:p>
          <a:p>
            <a:r>
              <a:rPr lang="ja-JP" altLang="en-US" dirty="0"/>
              <a:t>要綱は川崎市</a:t>
            </a:r>
            <a:r>
              <a:rPr lang="en-US" altLang="ja-JP" dirty="0"/>
              <a:t>HP</a:t>
            </a:r>
            <a:r>
              <a:rPr lang="ja-JP" altLang="en-US" dirty="0"/>
              <a:t>からダウンロードすることができます</a:t>
            </a:r>
            <a:r>
              <a:rPr lang="ja-JP" altLang="en-US" dirty="0" smtClean="0"/>
              <a:t>。</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42</a:t>
            </a:fld>
            <a:endParaRPr kumimoji="1" lang="ja-JP" altLang="en-US"/>
          </a:p>
        </p:txBody>
      </p:sp>
    </p:spTree>
    <p:extLst>
      <p:ext uri="{BB962C8B-B14F-4D97-AF65-F5344CB8AC3E}">
        <p14:creationId xmlns:p14="http://schemas.microsoft.com/office/powerpoint/2010/main" val="1516295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その要綱がこちらになります</a:t>
            </a:r>
            <a:r>
              <a:rPr lang="ja-JP" altLang="en-US" dirty="0" smtClean="0"/>
              <a:t>。</a:t>
            </a:r>
            <a:endParaRPr lang="en-US" altLang="ja-JP" dirty="0" smtClean="0"/>
          </a:p>
          <a:p>
            <a:r>
              <a:rPr lang="ja-JP" altLang="en-US" dirty="0" smtClean="0"/>
              <a:t>兼任</a:t>
            </a:r>
            <a:r>
              <a:rPr lang="ja-JP" altLang="en-US" dirty="0"/>
              <a:t>条件は第</a:t>
            </a:r>
            <a:r>
              <a:rPr lang="en-US" altLang="ja-JP" dirty="0"/>
              <a:t>2</a:t>
            </a:r>
            <a:r>
              <a:rPr lang="ja-JP" altLang="en-US" dirty="0"/>
              <a:t>条に記載があり</a:t>
            </a:r>
            <a:r>
              <a:rPr lang="ja-JP" altLang="en-US" dirty="0" smtClean="0"/>
              <a:t>、条件</a:t>
            </a:r>
            <a:r>
              <a:rPr lang="ja-JP" altLang="en-US" dirty="0"/>
              <a:t>を全て満たす工事については合計２件まで現場代理人の兼任を認めるものと</a:t>
            </a:r>
            <a:r>
              <a:rPr lang="ja-JP" altLang="en-US" dirty="0" smtClean="0"/>
              <a:t>するものです。</a:t>
            </a:r>
            <a:endParaRPr lang="en-US" altLang="ja-JP" dirty="0" smtClean="0"/>
          </a:p>
          <a:p>
            <a:r>
              <a:rPr lang="ja-JP" altLang="en-US" dirty="0" smtClean="0"/>
              <a:t>その条件としては</a:t>
            </a:r>
            <a:endParaRPr lang="en-US" altLang="ja-JP" dirty="0" smtClean="0"/>
          </a:p>
          <a:p>
            <a:r>
              <a:rPr lang="ja-JP" altLang="en-US" dirty="0" smtClean="0"/>
              <a:t>（１）監督</a:t>
            </a:r>
            <a:r>
              <a:rPr lang="ja-JP" altLang="en-US" dirty="0"/>
              <a:t>部署が同一であるもの。</a:t>
            </a:r>
            <a:endParaRPr lang="en-US" altLang="ja-JP" dirty="0"/>
          </a:p>
          <a:p>
            <a:r>
              <a:rPr kumimoji="1" lang="ja-JP" altLang="en-US" dirty="0" smtClean="0"/>
              <a:t>（２）各工事の請負金額が</a:t>
            </a:r>
            <a:r>
              <a:rPr kumimoji="1" lang="en-US" altLang="ja-JP" dirty="0" smtClean="0"/>
              <a:t>4,000</a:t>
            </a:r>
            <a:r>
              <a:rPr kumimoji="1" lang="ja-JP" altLang="en-US" dirty="0" smtClean="0"/>
              <a:t>万円（建築の場合は</a:t>
            </a:r>
            <a:r>
              <a:rPr kumimoji="1" lang="en-US" altLang="ja-JP" dirty="0" smtClean="0"/>
              <a:t>8,000</a:t>
            </a:r>
            <a:r>
              <a:rPr kumimoji="1" lang="ja-JP" altLang="en-US" dirty="0" smtClean="0"/>
              <a:t>万円）未満であること。</a:t>
            </a:r>
            <a:endParaRPr kumimoji="1" lang="en-US" altLang="ja-JP" dirty="0" smtClean="0"/>
          </a:p>
          <a:p>
            <a:r>
              <a:rPr kumimoji="1" lang="ja-JP" altLang="en-US" dirty="0" smtClean="0"/>
              <a:t>となっております。</a:t>
            </a:r>
            <a:endParaRPr kumimoji="1" lang="en-US" altLang="ja-JP" dirty="0" smtClean="0"/>
          </a:p>
          <a:p>
            <a:pPr defTabSz="946495">
              <a:defRPr/>
            </a:pPr>
            <a:r>
              <a:rPr kumimoji="1" lang="ja-JP" altLang="en-US" dirty="0" err="1" smtClean="0"/>
              <a:t>この（２）の</a:t>
            </a:r>
            <a:r>
              <a:rPr kumimoji="1" lang="ja-JP" altLang="en-US" dirty="0" smtClean="0"/>
              <a:t>部分が</a:t>
            </a:r>
            <a:r>
              <a:rPr kumimoji="1" lang="en-US" altLang="ja-JP" dirty="0" smtClean="0"/>
              <a:t>1</a:t>
            </a:r>
            <a:r>
              <a:rPr kumimoji="1" lang="ja-JP" altLang="en-US" dirty="0" smtClean="0"/>
              <a:t>月</a:t>
            </a:r>
            <a:r>
              <a:rPr kumimoji="1" lang="en-US" altLang="ja-JP" dirty="0" smtClean="0"/>
              <a:t>1</a:t>
            </a:r>
            <a:r>
              <a:rPr kumimoji="1" lang="ja-JP" altLang="en-US" dirty="0" smtClean="0"/>
              <a:t>日より</a:t>
            </a:r>
            <a:r>
              <a:rPr lang="ja-JP" altLang="en-US" sz="1200" dirty="0" smtClean="0"/>
              <a:t>予定価格（税込み）</a:t>
            </a:r>
            <a:r>
              <a:rPr kumimoji="1" lang="en-US" altLang="ja-JP" dirty="0" smtClean="0"/>
              <a:t>3500</a:t>
            </a:r>
            <a:r>
              <a:rPr kumimoji="1" lang="ja-JP" altLang="en-US" dirty="0" smtClean="0"/>
              <a:t>万円から</a:t>
            </a:r>
            <a:r>
              <a:rPr lang="ja-JP" altLang="en-US" sz="1200" u="sng" dirty="0" smtClean="0">
                <a:solidFill>
                  <a:srgbClr val="FF0000"/>
                </a:solidFill>
              </a:rPr>
              <a:t>請負金額</a:t>
            </a:r>
            <a:r>
              <a:rPr kumimoji="1" lang="en-US" altLang="ja-JP" dirty="0" smtClean="0"/>
              <a:t>4000</a:t>
            </a:r>
            <a:r>
              <a:rPr kumimoji="1" lang="ja-JP" altLang="en-US" dirty="0" smtClean="0"/>
              <a:t>万円、</a:t>
            </a:r>
            <a:r>
              <a:rPr lang="ja-JP" altLang="en-US" sz="1200" dirty="0" smtClean="0"/>
              <a:t>建築一式工事の場合は予定価格（税込み）</a:t>
            </a:r>
            <a:r>
              <a:rPr lang="en-US" altLang="ja-JP" sz="1200" dirty="0" smtClean="0"/>
              <a:t>7000</a:t>
            </a:r>
            <a:r>
              <a:rPr lang="ja-JP" altLang="en-US" sz="1200" dirty="0" smtClean="0"/>
              <a:t>万円から </a:t>
            </a:r>
            <a:r>
              <a:rPr lang="en-US" altLang="ja-JP" sz="1200" dirty="0" smtClean="0"/>
              <a:t>8000 </a:t>
            </a:r>
            <a:r>
              <a:rPr lang="ja-JP" altLang="en-US" sz="1200" dirty="0" smtClean="0"/>
              <a:t>万円</a:t>
            </a:r>
            <a:r>
              <a:rPr kumimoji="1" lang="ja-JP" altLang="en-US" dirty="0" smtClean="0"/>
              <a:t>に引き上げられました。</a:t>
            </a:r>
            <a:endParaRPr kumimoji="1" lang="en-US" altLang="ja-JP" dirty="0" smtClean="0"/>
          </a:p>
          <a:p>
            <a:r>
              <a:rPr kumimoji="1" lang="ja-JP" altLang="en-US" dirty="0" smtClean="0"/>
              <a:t>監督部署の同一の範囲は、まちづくり局では同一部。つまり施設整備部や住宅政策部内での兼任が可能となっております。</a:t>
            </a:r>
            <a:endParaRPr kumimoji="1" lang="en-US" altLang="ja-JP" dirty="0" smtClean="0"/>
          </a:p>
          <a:p>
            <a:r>
              <a:rPr kumimoji="1" lang="ja-JP" altLang="en-US" dirty="0" smtClean="0"/>
              <a:t>まちづくり以外の局では同一課となっておりますが、この項目には病院局・交通局・上下水道局は含まれておりません。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43</a:t>
            </a:fld>
            <a:endParaRPr kumimoji="1" lang="ja-JP" altLang="en-US"/>
          </a:p>
        </p:txBody>
      </p:sp>
    </p:spTree>
    <p:extLst>
      <p:ext uri="{BB962C8B-B14F-4D97-AF65-F5344CB8AC3E}">
        <p14:creationId xmlns:p14="http://schemas.microsoft.com/office/powerpoint/2010/main" val="3071734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95">
              <a:defRPr/>
            </a:pPr>
            <a:r>
              <a:rPr lang="ja-JP" altLang="en-US" dirty="0" smtClean="0"/>
              <a:t>因みにですが、上下水道局発注工事においてもこのように要綱が改定されており、</a:t>
            </a:r>
            <a:endParaRPr lang="en-US" altLang="ja-JP" dirty="0" smtClean="0"/>
          </a:p>
          <a:p>
            <a:pPr defTabSz="946495">
              <a:defRPr/>
            </a:pPr>
            <a:r>
              <a:rPr lang="ja-JP" altLang="en-US" dirty="0" smtClean="0"/>
              <a:t>市長部局と同様な請負金額の条件で、現場代理人兼任を認める条件が変更となっております。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44</a:t>
            </a:fld>
            <a:endParaRPr kumimoji="1" lang="ja-JP" altLang="en-US"/>
          </a:p>
        </p:txBody>
      </p:sp>
    </p:spTree>
    <p:extLst>
      <p:ext uri="{BB962C8B-B14F-4D97-AF65-F5344CB8AC3E}">
        <p14:creationId xmlns:p14="http://schemas.microsoft.com/office/powerpoint/2010/main" val="4154319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95">
              <a:defRPr/>
            </a:pPr>
            <a:r>
              <a:rPr kumimoji="1" lang="ja-JP" altLang="en-US" dirty="0" smtClean="0"/>
              <a:t>次に石綿含有事前調査結果の報告義務について説明いたします。</a:t>
            </a:r>
            <a:endParaRPr kumimoji="1" lang="en-US" altLang="ja-JP" dirty="0" smtClean="0"/>
          </a:p>
          <a:p>
            <a:pPr defTabSz="946495">
              <a:defRPr/>
            </a:pPr>
            <a:r>
              <a:rPr kumimoji="1" lang="ja-JP" altLang="en-US" dirty="0" smtClean="0"/>
              <a:t>令和４年４月１日から一定規模以上の工事は着工前に施工業者（元請業者）が労働基準監督署と川崎市へ</a:t>
            </a:r>
          </a:p>
          <a:p>
            <a:pPr defTabSz="946495">
              <a:defRPr/>
            </a:pPr>
            <a:r>
              <a:rPr kumimoji="1" lang="ja-JP" altLang="en-US" dirty="0" smtClean="0"/>
              <a:t>石綿含有の事前調査結果を報告義務があることとなりました。</a:t>
            </a:r>
            <a:endParaRPr kumimoji="1" lang="en-US" altLang="ja-JP" dirty="0" smtClean="0"/>
          </a:p>
          <a:p>
            <a:pPr defTabSz="946495">
              <a:defRPr/>
            </a:pPr>
            <a:r>
              <a:rPr kumimoji="1" lang="ja-JP" altLang="en-US" dirty="0" smtClean="0"/>
              <a:t>こちらは大気汚染防止法第</a:t>
            </a:r>
            <a:r>
              <a:rPr kumimoji="1" lang="en-US" altLang="ja-JP" dirty="0" smtClean="0"/>
              <a:t>18</a:t>
            </a:r>
            <a:r>
              <a:rPr kumimoji="1" lang="ja-JP" altLang="en-US" dirty="0" smtClean="0"/>
              <a:t>条の</a:t>
            </a:r>
            <a:r>
              <a:rPr kumimoji="1" lang="en-US" altLang="ja-JP" dirty="0" smtClean="0"/>
              <a:t>15</a:t>
            </a:r>
            <a:r>
              <a:rPr kumimoji="1" lang="ja-JP" altLang="en-US" dirty="0" smtClean="0"/>
              <a:t>第</a:t>
            </a:r>
            <a:r>
              <a:rPr kumimoji="1" lang="en-US" altLang="ja-JP" dirty="0" smtClean="0"/>
              <a:t>6</a:t>
            </a:r>
            <a:r>
              <a:rPr kumimoji="1" lang="ja-JP" altLang="en-US" dirty="0" smtClean="0"/>
              <a:t>項となります。</a:t>
            </a:r>
            <a:endParaRPr kumimoji="1" lang="en-US" altLang="ja-JP" dirty="0" smtClean="0"/>
          </a:p>
          <a:p>
            <a:pPr defTabSz="946495">
              <a:defRPr/>
            </a:pPr>
            <a:endParaRPr kumimoji="1" lang="en-US" altLang="ja-JP" dirty="0" smtClean="0"/>
          </a:p>
          <a:p>
            <a:pPr defTabSz="946495">
              <a:defRPr/>
            </a:pPr>
            <a:r>
              <a:rPr kumimoji="1" lang="ja-JP" altLang="en-US" dirty="0" smtClean="0"/>
              <a:t>このような石綿含有建材の使用例があります。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45</a:t>
            </a:fld>
            <a:endParaRPr kumimoji="1" lang="ja-JP" altLang="en-US"/>
          </a:p>
        </p:txBody>
      </p:sp>
    </p:spTree>
    <p:extLst>
      <p:ext uri="{BB962C8B-B14F-4D97-AF65-F5344CB8AC3E}">
        <p14:creationId xmlns:p14="http://schemas.microsoft.com/office/powerpoint/2010/main" val="3417559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46495">
              <a:defRPr/>
            </a:pPr>
            <a:r>
              <a:rPr kumimoji="1" lang="ja-JP" altLang="en-US" dirty="0" smtClean="0"/>
              <a:t>さらに、令和５年１０月１日以降着工の工事から建築物石綿含有建材調査者が事前調査を行う必要となっております。</a:t>
            </a:r>
            <a:endParaRPr kumimoji="1" lang="en-US" altLang="ja-JP" dirty="0" smtClean="0"/>
          </a:p>
          <a:p>
            <a:r>
              <a:rPr kumimoji="1" lang="ja-JP" altLang="en-US" dirty="0" smtClean="0"/>
              <a:t>必要な</a:t>
            </a:r>
            <a:r>
              <a:rPr kumimoji="1" lang="ja-JP" altLang="en-US" sz="1200" b="0" i="0" kern="1200" dirty="0" smtClean="0">
                <a:solidFill>
                  <a:schemeClr val="tx1"/>
                </a:solidFill>
                <a:effectLst/>
                <a:latin typeface="+mn-lt"/>
                <a:ea typeface="+mn-ea"/>
                <a:cs typeface="+mn-cs"/>
              </a:rPr>
              <a:t>建築物石綿含有建材調査者の</a:t>
            </a:r>
            <a:r>
              <a:rPr kumimoji="1" lang="ja-JP" altLang="en-US" dirty="0" smtClean="0"/>
              <a:t>資格の種類としては</a:t>
            </a:r>
            <a:r>
              <a:rPr kumimoji="1" lang="ja-JP" altLang="en-US" sz="1200" b="0" i="0" kern="1200" dirty="0" smtClean="0">
                <a:solidFill>
                  <a:schemeClr val="tx1"/>
                </a:solidFill>
                <a:effectLst/>
                <a:latin typeface="+mn-lt"/>
                <a:ea typeface="+mn-ea"/>
                <a:cs typeface="+mn-cs"/>
              </a:rPr>
              <a:t>、</a:t>
            </a:r>
          </a:p>
          <a:p>
            <a:r>
              <a:rPr lang="ja-JP" altLang="en-US" dirty="0" smtClean="0"/>
              <a:t>一般建築物石綿含有建材調査者、特定建築物石綿含有建材調査者、一戸建て等石綿含有建材調査者</a:t>
            </a:r>
            <a:endParaRPr kumimoji="1" lang="ja-JP" altLang="en-US" dirty="0" smtClean="0"/>
          </a:p>
          <a:p>
            <a:pPr defTabSz="946495">
              <a:defRPr/>
            </a:pPr>
            <a:r>
              <a:rPr kumimoji="1" lang="ja-JP" altLang="en-US" dirty="0" smtClean="0"/>
              <a:t>のいずれかとなります。</a:t>
            </a:r>
            <a:endParaRPr kumimoji="1" lang="en-US" altLang="ja-JP" dirty="0" smtClean="0"/>
          </a:p>
          <a:p>
            <a:pPr marL="0" marR="0" lvl="0" indent="0" algn="l" defTabSz="946495" rtl="0" eaLnBrk="1" fontAlgn="auto" latinLnBrk="0" hangingPunct="1">
              <a:lnSpc>
                <a:spcPct val="100000"/>
              </a:lnSpc>
              <a:spcBef>
                <a:spcPts val="0"/>
              </a:spcBef>
              <a:spcAft>
                <a:spcPts val="0"/>
              </a:spcAft>
              <a:buClrTx/>
              <a:buSzTx/>
              <a:buFontTx/>
              <a:buNone/>
              <a:tabLst/>
              <a:defRPr/>
            </a:pPr>
            <a:endParaRPr kumimoji="1" lang="en-US" altLang="ja-JP" dirty="0" smtClean="0"/>
          </a:p>
          <a:p>
            <a:r>
              <a:rPr lang="ja-JP" altLang="en-US" dirty="0" smtClean="0"/>
              <a:t>設計図書等の書類調査、現地での目視調査、施設による分析調査結果などによる</a:t>
            </a:r>
            <a:endParaRPr lang="en-US" altLang="ja-JP" dirty="0" smtClean="0"/>
          </a:p>
          <a:p>
            <a:pPr defTabSz="946495">
              <a:defRPr/>
            </a:pPr>
            <a:r>
              <a:rPr lang="ja-JP" altLang="en-US" sz="1200" dirty="0" smtClean="0"/>
              <a:t>書類や目視において、含有不明な場合は</a:t>
            </a:r>
            <a:r>
              <a:rPr kumimoji="1" lang="ja-JP" altLang="en-US" dirty="0" smtClean="0"/>
              <a:t>分析による含有調査が必要となります。</a:t>
            </a:r>
            <a:endParaRPr kumimoji="1" lang="en-US" altLang="ja-JP" dirty="0" smtClean="0"/>
          </a:p>
          <a:p>
            <a:pPr marL="0" marR="0" lvl="0" indent="0" algn="l" defTabSz="946495"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46495" rtl="0" eaLnBrk="1" fontAlgn="auto" latinLnBrk="0" hangingPunct="1">
              <a:lnSpc>
                <a:spcPct val="100000"/>
              </a:lnSpc>
              <a:spcBef>
                <a:spcPts val="0"/>
              </a:spcBef>
              <a:spcAft>
                <a:spcPts val="0"/>
              </a:spcAft>
              <a:buClrTx/>
              <a:buSzTx/>
              <a:buFontTx/>
              <a:buNone/>
              <a:tabLst/>
              <a:defRPr/>
            </a:pPr>
            <a:r>
              <a:rPr kumimoji="1" lang="ja-JP" altLang="en-US" dirty="0" smtClean="0"/>
              <a:t>２００６年９月以降の・・・</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46</a:t>
            </a:fld>
            <a:endParaRPr kumimoji="1" lang="ja-JP" altLang="en-US"/>
          </a:p>
        </p:txBody>
      </p:sp>
    </p:spTree>
    <p:extLst>
      <p:ext uri="{BB962C8B-B14F-4D97-AF65-F5344CB8AC3E}">
        <p14:creationId xmlns:p14="http://schemas.microsoft.com/office/powerpoint/2010/main" val="3042791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事前調査の費用についてですが、</a:t>
            </a:r>
            <a:r>
              <a:rPr lang="ja-JP" altLang="en-US" sz="1200" dirty="0" smtClean="0"/>
              <a:t>書類や目視による調査（</a:t>
            </a:r>
            <a:r>
              <a:rPr lang="ja-JP" altLang="en-US" dirty="0" smtClean="0"/>
              <a:t>設計図書等の書類調査、現地での目視調査、施設による分析調査結果などによる</a:t>
            </a:r>
            <a:r>
              <a:rPr lang="ja-JP" altLang="en-US" sz="1200" dirty="0" smtClean="0"/>
              <a:t>）については、</a:t>
            </a:r>
            <a:endParaRPr lang="en-US" altLang="ja-JP" sz="1200" dirty="0" smtClean="0"/>
          </a:p>
          <a:p>
            <a:r>
              <a:rPr lang="ja-JP" altLang="en-US" sz="1200" dirty="0" smtClean="0"/>
              <a:t>共通費（共通仮設費及び現場管理費）に含んでおります。</a:t>
            </a:r>
            <a:endParaRPr lang="en-US" altLang="ja-JP" sz="1200" dirty="0" smtClean="0"/>
          </a:p>
          <a:p>
            <a:pPr marL="0" marR="0" lvl="0" indent="0" algn="l" defTabSz="946495"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46495" rtl="0" eaLnBrk="1" fontAlgn="auto" latinLnBrk="0" hangingPunct="1">
              <a:lnSpc>
                <a:spcPct val="100000"/>
              </a:lnSpc>
              <a:spcBef>
                <a:spcPts val="0"/>
              </a:spcBef>
              <a:spcAft>
                <a:spcPts val="0"/>
              </a:spcAft>
              <a:buClrTx/>
              <a:buSzTx/>
              <a:buFontTx/>
              <a:buNone/>
              <a:tabLst/>
              <a:defRPr/>
            </a:pPr>
            <a:r>
              <a:rPr kumimoji="1" lang="ja-JP" altLang="en-US" dirty="0" smtClean="0"/>
              <a:t>分析調査が必要となった場合の調査費用は工事費に別途計上となります。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47</a:t>
            </a:fld>
            <a:endParaRPr kumimoji="1" lang="ja-JP" altLang="en-US"/>
          </a:p>
        </p:txBody>
      </p:sp>
    </p:spTree>
    <p:extLst>
      <p:ext uri="{BB962C8B-B14F-4D97-AF65-F5344CB8AC3E}">
        <p14:creationId xmlns:p14="http://schemas.microsoft.com/office/powerpoint/2010/main" val="2124002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つづきまして、建設キャリヤアップシステム（</a:t>
            </a:r>
            <a:r>
              <a:rPr kumimoji="1" lang="en-US" altLang="ja-JP" dirty="0" smtClean="0"/>
              <a:t>CCUS</a:t>
            </a:r>
            <a:r>
              <a:rPr kumimoji="1" lang="ja-JP" altLang="en-US" dirty="0" smtClean="0"/>
              <a:t>）に関するインセンティブ発注についてです。</a:t>
            </a:r>
            <a:endParaRPr kumimoji="1" lang="en-US" altLang="ja-JP" dirty="0" smtClean="0"/>
          </a:p>
          <a:p>
            <a:endParaRPr kumimoji="1" lang="en-US" altLang="ja-JP" dirty="0" smtClean="0"/>
          </a:p>
          <a:p>
            <a:r>
              <a:rPr kumimoji="1" lang="ja-JP" altLang="en-US" dirty="0" smtClean="0"/>
              <a:t>今年の２月に報道発表があったとおり、</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令和５年７月１日以降に指名通知または公告の工事で受注者が希望する工事については</a:t>
            </a:r>
            <a:endParaRPr lang="en-US" altLang="ja-JP" sz="1200" dirty="0" smtClean="0"/>
          </a:p>
          <a:p>
            <a:r>
              <a:rPr kumimoji="1" lang="ja-JP" altLang="en-US" dirty="0" smtClean="0"/>
              <a:t>要件を達成した場合、工事成績評定に</a:t>
            </a:r>
            <a:r>
              <a:rPr lang="ja-JP" altLang="en-US" sz="1200" u="none" dirty="0" smtClean="0">
                <a:solidFill>
                  <a:srgbClr val="FF0000"/>
                </a:solidFill>
              </a:rPr>
              <a:t>０．４点を加点します。</a:t>
            </a:r>
            <a:endParaRPr lang="en-US" altLang="ja-JP" sz="1200" u="none" dirty="0" smtClean="0">
              <a:solidFill>
                <a:srgbClr val="FF0000"/>
              </a:solidFill>
            </a:endParaRPr>
          </a:p>
          <a:p>
            <a:r>
              <a:rPr lang="ja-JP" altLang="en-US" sz="1200" dirty="0" smtClean="0"/>
              <a:t>達成要件としては</a:t>
            </a:r>
            <a:endParaRPr lang="en-US" altLang="ja-JP" sz="1200" dirty="0" smtClean="0"/>
          </a:p>
          <a:p>
            <a:r>
              <a:rPr lang="ja-JP" altLang="en-US" sz="1200" dirty="0" smtClean="0"/>
              <a:t>・事業者登録</a:t>
            </a:r>
            <a:endParaRPr lang="en-US" altLang="ja-JP" sz="1200" dirty="0" smtClean="0"/>
          </a:p>
          <a:p>
            <a:r>
              <a:rPr lang="ja-JP" altLang="en-US" sz="1200" dirty="0" smtClean="0"/>
              <a:t>・現場</a:t>
            </a:r>
            <a:r>
              <a:rPr lang="en-US" altLang="ja-JP" sz="1200" dirty="0" smtClean="0"/>
              <a:t>ID</a:t>
            </a:r>
            <a:r>
              <a:rPr lang="ja-JP" altLang="en-US" sz="1200" dirty="0" smtClean="0"/>
              <a:t>登録</a:t>
            </a:r>
            <a:endParaRPr lang="en-US" altLang="ja-JP" sz="1200" dirty="0" smtClean="0"/>
          </a:p>
          <a:p>
            <a:r>
              <a:rPr lang="ja-JP" altLang="en-US" sz="1200" dirty="0" smtClean="0"/>
              <a:t>・就業履歴情報登録</a:t>
            </a:r>
            <a:endParaRPr lang="en-US" altLang="ja-JP" sz="1200" dirty="0" smtClean="0"/>
          </a:p>
          <a:p>
            <a:r>
              <a:rPr kumimoji="1" lang="ja-JP" altLang="en-US" dirty="0" smtClean="0"/>
              <a:t>となります。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48</a:t>
            </a:fld>
            <a:endParaRPr kumimoji="1" lang="ja-JP" altLang="en-US"/>
          </a:p>
        </p:txBody>
      </p:sp>
    </p:spTree>
    <p:extLst>
      <p:ext uri="{BB962C8B-B14F-4D97-AF65-F5344CB8AC3E}">
        <p14:creationId xmlns:p14="http://schemas.microsoft.com/office/powerpoint/2010/main" val="220407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工事入札の仕様書の中にキャリアアップシステムについての特記仕様書が入っていますので</a:t>
            </a:r>
            <a:endParaRPr kumimoji="1" lang="en-US" altLang="ja-JP" dirty="0" smtClean="0"/>
          </a:p>
          <a:p>
            <a:r>
              <a:rPr kumimoji="1" lang="ja-JP" altLang="en-US" dirty="0" smtClean="0"/>
              <a:t>内容の御確認をお願いします。</a:t>
            </a:r>
            <a:endParaRPr kumimoji="1" lang="en-US" altLang="ja-JP" dirty="0" smtClean="0"/>
          </a:p>
          <a:p>
            <a:endParaRPr kumimoji="1" lang="en-US" altLang="ja-JP" dirty="0" smtClean="0"/>
          </a:p>
          <a:p>
            <a:r>
              <a:rPr kumimoji="1" lang="ja-JP" altLang="en-US" dirty="0" smtClean="0"/>
              <a:t>また、令和５年７月１日以降に総合評価方式で行う一般競争入札で公告する工事</a:t>
            </a:r>
            <a:r>
              <a:rPr kumimoji="1" lang="ja-JP" altLang="en-US" dirty="0"/>
              <a:t>に</a:t>
            </a:r>
            <a:r>
              <a:rPr kumimoji="1" lang="ja-JP" altLang="en-US" dirty="0" smtClean="0"/>
              <a:t>おきましては、</a:t>
            </a:r>
            <a:endParaRPr kumimoji="1" lang="en-US" altLang="ja-JP" dirty="0" smtClean="0"/>
          </a:p>
          <a:p>
            <a:r>
              <a:rPr kumimoji="1" lang="ja-JP" altLang="en-US" dirty="0" smtClean="0"/>
              <a:t>評価項目として０．５点を配点しております。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49</a:t>
            </a:fld>
            <a:endParaRPr kumimoji="1" lang="ja-JP" altLang="en-US"/>
          </a:p>
        </p:txBody>
      </p:sp>
    </p:spTree>
    <p:extLst>
      <p:ext uri="{BB962C8B-B14F-4D97-AF65-F5344CB8AC3E}">
        <p14:creationId xmlns:p14="http://schemas.microsoft.com/office/powerpoint/2010/main" val="2696976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lang="ja-JP" altLang="en-US" sz="1200" dirty="0" smtClean="0"/>
              <a:t>設計図書及び工事関係図書の取扱いについてです。</a:t>
            </a:r>
            <a:endParaRPr lang="en-US" altLang="ja-JP" sz="1200"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0070C0"/>
                </a:solidFill>
              </a:rPr>
              <a:t>１．５「設計図書等の取扱い」が追加されました。</a:t>
            </a:r>
            <a:endParaRPr kumimoji="1" lang="ja-JP" altLang="en-US" sz="1200"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内容としましては、設計図書及び工事関係図書を、</a:t>
            </a:r>
            <a:r>
              <a:rPr lang="ja-JP" altLang="en-US" u="sng" dirty="0" smtClean="0">
                <a:solidFill>
                  <a:srgbClr val="FF0000"/>
                </a:solidFill>
              </a:rPr>
              <a:t>工事の施工の目的以外で第三者に使用又は閲覧させてはならない。また、その内容を漏えいしてはならない。</a:t>
            </a:r>
            <a:endParaRPr lang="en-US" altLang="ja-JP" u="sng"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ただし、使用又は閲覧について、あらかじめ監督員の承諾を受けた場合は、この限りでない。</a:t>
            </a:r>
            <a:endParaRPr lang="en-US" altLang="ja-JP"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solidFill>
                  <a:schemeClr val="tx1"/>
                </a:solidFill>
              </a:rPr>
              <a:t>となっております。</a:t>
            </a:r>
          </a:p>
          <a:p>
            <a:r>
              <a:rPr kumimoji="1" lang="ja-JP" altLang="en-US" dirty="0" smtClean="0"/>
              <a:t>これは、電気室、</a:t>
            </a:r>
            <a:r>
              <a:rPr kumimoji="1" lang="en-US" altLang="ja-JP" dirty="0" smtClean="0"/>
              <a:t>LAN</a:t>
            </a:r>
            <a:r>
              <a:rPr kumimoji="1" lang="ja-JP" altLang="en-US" dirty="0" smtClean="0"/>
              <a:t>室や、機械警備やカメラの位置や仕様等、庁舎のセキュリティに係る内容でもありますので情報漏洩の防止として追加となりました。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a:t>
            </a:fld>
            <a:endParaRPr kumimoji="1" lang="ja-JP" altLang="en-US"/>
          </a:p>
        </p:txBody>
      </p:sp>
    </p:spTree>
    <p:extLst>
      <p:ext uri="{BB962C8B-B14F-4D97-AF65-F5344CB8AC3E}">
        <p14:creationId xmlns:p14="http://schemas.microsoft.com/office/powerpoint/2010/main" val="2395746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prstClr val="black"/>
                </a:solidFill>
              </a:rPr>
              <a:t>つづきまして工事監査指摘事項についてです。</a:t>
            </a:r>
            <a:endParaRPr kumimoji="1" lang="en-US" altLang="ja-JP" dirty="0" smtClean="0"/>
          </a:p>
          <a:p>
            <a:endParaRPr kumimoji="1" lang="en-US" altLang="ja-JP" dirty="0" smtClean="0"/>
          </a:p>
          <a:p>
            <a:r>
              <a:rPr kumimoji="1" lang="ja-JP" altLang="en-US" dirty="0" smtClean="0"/>
              <a:t>本年の工事監査の指摘事項として、</a:t>
            </a:r>
            <a:endParaRPr kumimoji="1" lang="en-US" altLang="ja-JP" dirty="0" smtClean="0"/>
          </a:p>
          <a:p>
            <a:r>
              <a:rPr kumimoji="1" lang="ja-JP" altLang="en-US" dirty="0" smtClean="0"/>
              <a:t>掘削工事中の安全対策の不備について指摘を受けました。</a:t>
            </a:r>
            <a:endParaRPr kumimoji="1" lang="en-US" altLang="ja-JP" dirty="0" smtClean="0"/>
          </a:p>
          <a:p>
            <a:endParaRPr kumimoji="1" lang="en-US" altLang="ja-JP" dirty="0" smtClean="0"/>
          </a:p>
          <a:p>
            <a:r>
              <a:rPr kumimoji="1" lang="ja-JP" altLang="en-US" dirty="0" smtClean="0"/>
              <a:t>写真はハンドホールの設置するために掘削をしておりますが、</a:t>
            </a:r>
            <a:endParaRPr kumimoji="1" lang="en-US" altLang="ja-JP" dirty="0" smtClean="0"/>
          </a:p>
          <a:p>
            <a:r>
              <a:rPr lang="ja-JP" altLang="en-US" sz="1200" dirty="0" smtClean="0">
                <a:solidFill>
                  <a:srgbClr val="FF0000"/>
                </a:solidFill>
              </a:rPr>
              <a:t>掘削の深さが１．５メートル以上にも関わらず山留め未設置となっておりました。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50</a:t>
            </a:fld>
            <a:endParaRPr kumimoji="1" lang="ja-JP" altLang="en-US"/>
          </a:p>
        </p:txBody>
      </p:sp>
    </p:spTree>
    <p:extLst>
      <p:ext uri="{BB962C8B-B14F-4D97-AF65-F5344CB8AC3E}">
        <p14:creationId xmlns:p14="http://schemas.microsoft.com/office/powerpoint/2010/main" val="124446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400" dirty="0" smtClean="0"/>
              <a:t>建築基準法施行令</a:t>
            </a:r>
            <a:r>
              <a:rPr lang="ja-JP" altLang="en-US" sz="1400" dirty="0" smtClean="0"/>
              <a:t>においては</a:t>
            </a:r>
            <a:r>
              <a:rPr lang="ja-JP" altLang="ja-JP" sz="1400" dirty="0" smtClean="0"/>
              <a:t>第１３６条の３第４項</a:t>
            </a:r>
            <a:r>
              <a:rPr lang="ja-JP" altLang="en-US" sz="1400" dirty="0" smtClean="0"/>
              <a:t>のとおり、</a:t>
            </a:r>
            <a:endParaRPr lang="en-US" altLang="ja-JP" sz="1400" dirty="0" smtClean="0"/>
          </a:p>
          <a:p>
            <a:endParaRPr lang="en-US" altLang="ja-JP" sz="1200" dirty="0" smtClean="0"/>
          </a:p>
          <a:p>
            <a:r>
              <a:rPr lang="ja-JP" altLang="en-US" sz="1200" dirty="0" smtClean="0"/>
              <a:t>・根切り工事、山留め工事等を行う場合の危害の防止として、</a:t>
            </a:r>
            <a:endParaRPr lang="en-US" altLang="ja-JP" sz="1200" dirty="0" smtClean="0"/>
          </a:p>
          <a:p>
            <a:r>
              <a:rPr lang="ja-JP" altLang="en-US" sz="1200" dirty="0" smtClean="0"/>
              <a:t>建築工事等において深さ一・五メートル以上の根切り工事を行なう場合においては、</a:t>
            </a:r>
            <a:endParaRPr lang="en-US" altLang="ja-JP" sz="1200" dirty="0" smtClean="0"/>
          </a:p>
          <a:p>
            <a:r>
              <a:rPr lang="ja-JP" altLang="en-US" sz="1200" dirty="0" smtClean="0"/>
              <a:t>地盤が崩壊するおそれがないとき、及び周辺の状況により危害防止上支障がないときを除き、山留めを設けなければならない。</a:t>
            </a:r>
            <a:endParaRPr kumimoji="1" lang="ja-JP" altLang="en-US" sz="1200" dirty="0" smtClean="0"/>
          </a:p>
          <a:p>
            <a:endParaRPr kumimoji="1" lang="en-US" altLang="ja-JP" dirty="0" smtClean="0"/>
          </a:p>
          <a:p>
            <a:r>
              <a:rPr kumimoji="1" lang="ja-JP" altLang="en-US" dirty="0" smtClean="0"/>
              <a:t>とあります。</a:t>
            </a:r>
            <a:endParaRPr kumimoji="1" lang="en-US" altLang="ja-JP" dirty="0" smtClean="0"/>
          </a:p>
          <a:p>
            <a:r>
              <a:rPr kumimoji="1" lang="ja-JP" altLang="en-US" dirty="0" smtClean="0"/>
              <a:t>もし深さが１．５ｍ以上となりそうな場合は山留の費用のこともあると思いますので、まずは監督員へのご相談をお願いします。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また、積上げられた土砂についても生き埋めの恐れがあるので御注意お願いします。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今年は全国的に工事における事故が多く、川崎市においても特に事故が多い中での指摘となりました。</a:t>
            </a:r>
            <a:endParaRPr kumimoji="1" lang="en-US" altLang="ja-JP" dirty="0" smtClean="0"/>
          </a:p>
          <a:p>
            <a:r>
              <a:rPr lang="ja-JP" altLang="ja-JP" sz="1200" u="none" dirty="0" smtClean="0">
                <a:solidFill>
                  <a:srgbClr val="FF0000"/>
                </a:solidFill>
              </a:rPr>
              <a:t>事故の未然防止に努めるよう</a:t>
            </a:r>
            <a:r>
              <a:rPr lang="ja-JP" altLang="en-US" sz="1200" u="none" dirty="0" smtClean="0">
                <a:solidFill>
                  <a:srgbClr val="FF0000"/>
                </a:solidFill>
              </a:rPr>
              <a:t>安全管理の徹底をお願いいたします。</a:t>
            </a:r>
            <a:endParaRPr kumimoji="1" lang="ja-JP" altLang="en-US" sz="1200" u="none" dirty="0" smtClean="0">
              <a:solidFill>
                <a:srgbClr val="FF0000"/>
              </a:solidFill>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51</a:t>
            </a:fld>
            <a:endParaRPr kumimoji="1" lang="ja-JP" altLang="en-US"/>
          </a:p>
        </p:txBody>
      </p:sp>
    </p:spTree>
    <p:extLst>
      <p:ext uri="{BB962C8B-B14F-4D97-AF65-F5344CB8AC3E}">
        <p14:creationId xmlns:p14="http://schemas.microsoft.com/office/powerpoint/2010/main" val="2031708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prstClr val="black"/>
                </a:solidFill>
              </a:rPr>
              <a:t>そのほかとしまして、</a:t>
            </a:r>
            <a:endParaRPr lang="en-US" altLang="ja-JP" dirty="0" smtClean="0">
              <a:solidFill>
                <a:prstClr val="black"/>
              </a:solidFill>
            </a:endParaRPr>
          </a:p>
          <a:p>
            <a:r>
              <a:rPr lang="ja-JP" altLang="en-US" dirty="0" smtClean="0">
                <a:solidFill>
                  <a:prstClr val="black"/>
                </a:solidFill>
              </a:rPr>
              <a:t>・情報共有システム（</a:t>
            </a:r>
            <a:r>
              <a:rPr lang="en-US" altLang="ja-JP" dirty="0" smtClean="0">
                <a:solidFill>
                  <a:prstClr val="black"/>
                </a:solidFill>
              </a:rPr>
              <a:t>Application Service Provider</a:t>
            </a:r>
            <a:r>
              <a:rPr lang="ja-JP" altLang="en-US" dirty="0" smtClean="0">
                <a:solidFill>
                  <a:prstClr val="black"/>
                </a:solidFill>
              </a:rPr>
              <a:t>（</a:t>
            </a:r>
            <a:r>
              <a:rPr lang="en-US" altLang="ja-JP" dirty="0" smtClean="0">
                <a:solidFill>
                  <a:prstClr val="black"/>
                </a:solidFill>
              </a:rPr>
              <a:t>ASP</a:t>
            </a:r>
            <a:r>
              <a:rPr lang="ja-JP" altLang="en-US" dirty="0" smtClean="0">
                <a:solidFill>
                  <a:prstClr val="black"/>
                </a:solidFill>
              </a:rPr>
              <a:t>））の導入について</a:t>
            </a:r>
          </a:p>
          <a:p>
            <a:r>
              <a:rPr lang="ja-JP" altLang="en-US" dirty="0" smtClean="0">
                <a:solidFill>
                  <a:prstClr val="black"/>
                </a:solidFill>
              </a:rPr>
              <a:t>と</a:t>
            </a:r>
            <a:endParaRPr lang="en-US" altLang="ja-JP" dirty="0" smtClean="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prstClr val="black"/>
                </a:solidFill>
              </a:rPr>
              <a:t>・ 遠隔臨場の導入について</a:t>
            </a:r>
            <a:endParaRPr lang="ja-JP" altLang="en-US" dirty="0" smtClean="0"/>
          </a:p>
          <a:p>
            <a:endParaRPr lang="en-US" altLang="ja-JP" dirty="0" smtClean="0">
              <a:solidFill>
                <a:prstClr val="black"/>
              </a:solidFill>
            </a:endParaRPr>
          </a:p>
          <a:p>
            <a:r>
              <a:rPr lang="ja-JP" altLang="en-US" dirty="0" smtClean="0">
                <a:solidFill>
                  <a:prstClr val="black"/>
                </a:solidFill>
              </a:rPr>
              <a:t>説明させていただきます。</a:t>
            </a:r>
            <a:endParaRPr lang="en-US" altLang="ja-JP" dirty="0" smtClean="0">
              <a:solidFill>
                <a:prstClr val="black"/>
              </a:solidFill>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52</a:t>
            </a:fld>
            <a:endParaRPr kumimoji="1" lang="ja-JP" altLang="en-US"/>
          </a:p>
        </p:txBody>
      </p:sp>
    </p:spTree>
    <p:extLst>
      <p:ext uri="{BB962C8B-B14F-4D97-AF65-F5344CB8AC3E}">
        <p14:creationId xmlns:p14="http://schemas.microsoft.com/office/powerpoint/2010/main" val="342805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prstClr val="black"/>
                </a:solidFill>
              </a:rPr>
              <a:t>情報共有システム（</a:t>
            </a:r>
            <a:r>
              <a:rPr lang="en-US" altLang="ja-JP" dirty="0" smtClean="0">
                <a:solidFill>
                  <a:prstClr val="black"/>
                </a:solidFill>
              </a:rPr>
              <a:t>ASP</a:t>
            </a:r>
            <a:r>
              <a:rPr lang="ja-JP" altLang="en-US" dirty="0" smtClean="0">
                <a:solidFill>
                  <a:prstClr val="black"/>
                </a:solidFill>
              </a:rPr>
              <a:t>）の導入につきまして、</a:t>
            </a:r>
            <a:endParaRPr lang="en-US" altLang="ja-JP" dirty="0" smtClean="0">
              <a:solidFill>
                <a:prstClr val="black"/>
              </a:solidFill>
            </a:endParaRPr>
          </a:p>
          <a:p>
            <a:endParaRPr lang="en-US" altLang="ja-JP" dirty="0" smtClean="0">
              <a:solidFill>
                <a:prstClr val="black"/>
              </a:solidFill>
            </a:endParaRPr>
          </a:p>
          <a:p>
            <a:r>
              <a:rPr lang="ja-JP" altLang="en-US" dirty="0" smtClean="0">
                <a:solidFill>
                  <a:prstClr val="black"/>
                </a:solidFill>
              </a:rPr>
              <a:t>すでに他局で採用しており御存知の方もいらっしゃるかと思いますが、</a:t>
            </a:r>
            <a:endParaRPr lang="en-US" altLang="ja-JP" dirty="0" smtClean="0">
              <a:solidFill>
                <a:prstClr val="black"/>
              </a:solidFill>
            </a:endParaRPr>
          </a:p>
          <a:p>
            <a:r>
              <a:rPr lang="ja-JP" altLang="en-US" dirty="0" smtClean="0">
                <a:solidFill>
                  <a:prstClr val="black"/>
                </a:solidFill>
              </a:rPr>
              <a:t>現在工事書類の電子化の際におきましては、</a:t>
            </a:r>
            <a:endParaRPr lang="en-US" altLang="ja-JP" dirty="0" smtClean="0">
              <a:solidFill>
                <a:prstClr val="black"/>
              </a:solidFill>
            </a:endParaRPr>
          </a:p>
          <a:p>
            <a:r>
              <a:rPr lang="ja-JP" altLang="en-US" dirty="0" smtClean="0">
                <a:solidFill>
                  <a:prstClr val="black"/>
                </a:solidFill>
              </a:rPr>
              <a:t>書類データのやり取りは電子メールで行っており、お互いのパソコン内のフォルダにおいて管理しております。</a:t>
            </a:r>
            <a:endParaRPr lang="en-US" altLang="ja-JP" dirty="0" smtClean="0">
              <a:solidFill>
                <a:prstClr val="black"/>
              </a:solidFill>
            </a:endParaRPr>
          </a:p>
          <a:p>
            <a:r>
              <a:rPr lang="ja-JP" altLang="en-US" dirty="0" smtClean="0">
                <a:solidFill>
                  <a:prstClr val="black"/>
                </a:solidFill>
              </a:rPr>
              <a:t>現状ですと、最新データの共有が手間であったり、監督員の承諾行為のための押印書類が必要となっており、書類の電子化が不完全でした。</a:t>
            </a:r>
            <a:endParaRPr lang="en-US" altLang="ja-JP" dirty="0" smtClean="0">
              <a:solidFill>
                <a:prstClr val="black"/>
              </a:solidFill>
            </a:endParaRPr>
          </a:p>
          <a:p>
            <a:endParaRPr lang="en-US" altLang="ja-JP" dirty="0" smtClean="0">
              <a:solidFill>
                <a:prstClr val="black"/>
              </a:solidFill>
            </a:endParaRPr>
          </a:p>
          <a:p>
            <a:r>
              <a:rPr lang="ja-JP" altLang="en-US" dirty="0" smtClean="0">
                <a:solidFill>
                  <a:prstClr val="black"/>
                </a:solidFill>
              </a:rPr>
              <a:t>こちらが</a:t>
            </a:r>
            <a:r>
              <a:rPr lang="en-US" altLang="ja-JP" dirty="0" smtClean="0">
                <a:solidFill>
                  <a:prstClr val="black"/>
                </a:solidFill>
              </a:rPr>
              <a:t>ASP</a:t>
            </a:r>
            <a:r>
              <a:rPr lang="ja-JP" altLang="en-US" dirty="0" smtClean="0">
                <a:solidFill>
                  <a:prstClr val="black"/>
                </a:solidFill>
              </a:rPr>
              <a:t>を導入することにより、現場代理人と監督員の間で、</a:t>
            </a:r>
            <a:endParaRPr lang="en-US" altLang="ja-JP" dirty="0" smtClean="0">
              <a:solidFill>
                <a:prstClr val="black"/>
              </a:solidFill>
            </a:endParaRPr>
          </a:p>
          <a:p>
            <a:r>
              <a:rPr lang="ja-JP" altLang="en-US" dirty="0" smtClean="0">
                <a:solidFill>
                  <a:prstClr val="black"/>
                </a:solidFill>
              </a:rPr>
              <a:t>クラウド上で同じフォルダ内のデータを管理することにより同じデータの共有ができるようになります。</a:t>
            </a:r>
            <a:endParaRPr lang="en-US" altLang="ja-JP" dirty="0" smtClean="0">
              <a:solidFill>
                <a:prstClr val="black"/>
              </a:solidFill>
            </a:endParaRPr>
          </a:p>
          <a:p>
            <a:r>
              <a:rPr lang="ja-JP" altLang="en-US" dirty="0" smtClean="0">
                <a:solidFill>
                  <a:prstClr val="black"/>
                </a:solidFill>
              </a:rPr>
              <a:t>また、監督員の承諾についてもクラウド上で行うことができるため、承諾用書類が不要となります。</a:t>
            </a:r>
            <a:endParaRPr lang="en-US" altLang="ja-JP" dirty="0" smtClean="0">
              <a:solidFill>
                <a:prstClr val="black"/>
              </a:solidFill>
            </a:endParaRPr>
          </a:p>
          <a:p>
            <a:endParaRPr lang="en-US" altLang="ja-JP" dirty="0" smtClean="0">
              <a:solidFill>
                <a:prstClr val="black"/>
              </a:solidFill>
            </a:endParaRPr>
          </a:p>
          <a:p>
            <a:r>
              <a:rPr lang="en-US" altLang="ja-JP" dirty="0" smtClean="0">
                <a:solidFill>
                  <a:prstClr val="black"/>
                </a:solidFill>
              </a:rPr>
              <a:t>ASP</a:t>
            </a:r>
            <a:r>
              <a:rPr lang="ja-JP" altLang="en-US" dirty="0" smtClean="0">
                <a:solidFill>
                  <a:prstClr val="black"/>
                </a:solidFill>
              </a:rPr>
              <a:t>は施設整備部では令和６年度から試行での導入を検討しております。</a:t>
            </a:r>
            <a:endParaRPr lang="en-US" altLang="ja-JP" dirty="0" smtClean="0">
              <a:solidFill>
                <a:prstClr val="black"/>
              </a:solidFill>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53</a:t>
            </a:fld>
            <a:endParaRPr kumimoji="1" lang="ja-JP" altLang="en-US"/>
          </a:p>
        </p:txBody>
      </p:sp>
    </p:spTree>
    <p:extLst>
      <p:ext uri="{BB962C8B-B14F-4D97-AF65-F5344CB8AC3E}">
        <p14:creationId xmlns:p14="http://schemas.microsoft.com/office/powerpoint/2010/main" val="4090753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rgbClr val="FF0000"/>
                </a:solidFill>
              </a:rPr>
              <a:t>次に遠隔臨場についてです。</a:t>
            </a:r>
            <a:endParaRPr lang="en-US" altLang="ja-JP" dirty="0" smtClean="0">
              <a:solidFill>
                <a:srgbClr val="FF0000"/>
              </a:solidFill>
            </a:endParaRPr>
          </a:p>
          <a:p>
            <a:endParaRPr lang="en-US" altLang="ja-JP" dirty="0" smtClean="0">
              <a:solidFill>
                <a:srgbClr val="FF0000"/>
              </a:solidFill>
            </a:endParaRPr>
          </a:p>
          <a:p>
            <a:r>
              <a:rPr lang="ja-JP" altLang="en-US" dirty="0" smtClean="0">
                <a:solidFill>
                  <a:srgbClr val="FF0000"/>
                </a:solidFill>
              </a:rPr>
              <a:t>こちらは高次元に動画撮影用のカメラを設置し、事務所等と</a:t>
            </a:r>
            <a:r>
              <a:rPr lang="en-US" altLang="ja-JP" dirty="0" smtClean="0">
                <a:solidFill>
                  <a:srgbClr val="FF0000"/>
                </a:solidFill>
              </a:rPr>
              <a:t>Web</a:t>
            </a:r>
            <a:r>
              <a:rPr lang="ja-JP" altLang="en-US" dirty="0" smtClean="0">
                <a:solidFill>
                  <a:srgbClr val="FF0000"/>
                </a:solidFill>
              </a:rPr>
              <a:t>会議システム等で映像の中継を行うものです。</a:t>
            </a:r>
            <a:endParaRPr lang="en-US" altLang="ja-JP"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rgbClr val="FF0000"/>
                </a:solidFill>
              </a:rPr>
              <a:t>これにより、監督員が自席からの現場確認ができますので遠隔での現場への支持や現場確認の頻度増加による安全性の向上が期待できます。</a:t>
            </a:r>
            <a:endParaRPr lang="en-US" altLang="ja-JP" b="0" dirty="0" smtClean="0">
              <a:solidFill>
                <a:srgbClr val="FF0000"/>
              </a:solidFill>
            </a:endParaRPr>
          </a:p>
          <a:p>
            <a:endParaRPr lang="en-US" altLang="ja-JP" dirty="0" smtClean="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prstClr val="black"/>
                </a:solidFill>
              </a:rPr>
              <a:t>遠隔臨場は施設整備部では令和６年度から試行での導入を検討しております。</a:t>
            </a:r>
            <a:endParaRPr lang="en-US" altLang="ja-JP" dirty="0" smtClean="0">
              <a:solidFill>
                <a:prstClr val="black"/>
              </a:solidFill>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54</a:t>
            </a:fld>
            <a:endParaRPr kumimoji="1" lang="ja-JP" altLang="en-US"/>
          </a:p>
        </p:txBody>
      </p:sp>
    </p:spTree>
    <p:extLst>
      <p:ext uri="{BB962C8B-B14F-4D97-AF65-F5344CB8AC3E}">
        <p14:creationId xmlns:p14="http://schemas.microsoft.com/office/powerpoint/2010/main" val="974742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solidFill>
                  <a:srgbClr val="FF0000"/>
                </a:solidFill>
              </a:rPr>
              <a:t>ASP</a:t>
            </a:r>
            <a:r>
              <a:rPr lang="ja-JP" altLang="en-US" dirty="0" smtClean="0">
                <a:solidFill>
                  <a:srgbClr val="FF0000"/>
                </a:solidFill>
              </a:rPr>
              <a:t>と遠隔臨場の導入費用についてですが、</a:t>
            </a:r>
          </a:p>
          <a:p>
            <a:endParaRPr lang="en-US" altLang="ja-JP" dirty="0" smtClean="0">
              <a:solidFill>
                <a:srgbClr val="FF0000"/>
              </a:solidFill>
            </a:endParaRPr>
          </a:p>
          <a:p>
            <a:r>
              <a:rPr lang="ja-JP" altLang="en-US" dirty="0" smtClean="0">
                <a:solidFill>
                  <a:srgbClr val="FF0000"/>
                </a:solidFill>
              </a:rPr>
              <a:t>こちらは共通仮設費の「情報システム費」に該当しますが、共通仮設費率には含まれておりませんので</a:t>
            </a:r>
            <a:endParaRPr lang="en-US" altLang="ja-JP" dirty="0" smtClean="0">
              <a:solidFill>
                <a:srgbClr val="FF0000"/>
              </a:solidFill>
            </a:endParaRPr>
          </a:p>
          <a:p>
            <a:r>
              <a:rPr lang="ja-JP" altLang="en-US" dirty="0" smtClean="0">
                <a:solidFill>
                  <a:srgbClr val="FF0000"/>
                </a:solidFill>
              </a:rPr>
              <a:t>発注時に工事費に計上（共通仮設費に積上げ）または工事費の増額にて対応予定を検討中です。</a:t>
            </a:r>
          </a:p>
          <a:p>
            <a:endParaRPr lang="en-US" altLang="ja-JP" dirty="0">
              <a:solidFill>
                <a:srgbClr val="FF0000"/>
              </a:solidFill>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55</a:t>
            </a:fld>
            <a:endParaRPr kumimoji="1" lang="ja-JP" altLang="en-US"/>
          </a:p>
        </p:txBody>
      </p:sp>
    </p:spTree>
    <p:extLst>
      <p:ext uri="{BB962C8B-B14F-4D97-AF65-F5344CB8AC3E}">
        <p14:creationId xmlns:p14="http://schemas.microsoft.com/office/powerpoint/2010/main" val="1277160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最後に事前にいただきましたアンケートによる質疑につきまして、</a:t>
            </a:r>
            <a:endParaRPr kumimoji="1" lang="en-US" altLang="ja-JP" dirty="0" smtClean="0"/>
          </a:p>
          <a:p>
            <a:r>
              <a:rPr kumimoji="1" lang="ja-JP" altLang="en-US" dirty="0" smtClean="0"/>
              <a:t>回答可能な限りとなりますが、答えさせていただきたいと思います。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（１）</a:t>
            </a:r>
            <a:r>
              <a:rPr lang="ja-JP" altLang="ja-JP" sz="1200" dirty="0" smtClean="0"/>
              <a:t>週休二日制についての取り組状況と今後の見通しについて</a:t>
            </a:r>
            <a:endParaRPr lang="en-US" altLang="ja-JP" sz="1200" dirty="0" smtClean="0"/>
          </a:p>
          <a:p>
            <a:r>
              <a:rPr kumimoji="1" lang="ja-JP" altLang="en-US" dirty="0" smtClean="0"/>
              <a:t>です。</a:t>
            </a:r>
            <a:endParaRPr kumimoji="1" lang="en-US" altLang="ja-JP" dirty="0" smtClean="0"/>
          </a:p>
          <a:p>
            <a:endParaRPr kumimoji="1" lang="en-US" altLang="ja-JP" dirty="0" smtClean="0"/>
          </a:p>
          <a:p>
            <a:r>
              <a:rPr kumimoji="1" lang="ja-JP" altLang="en-US" b="0" dirty="0" smtClean="0"/>
              <a:t>令和４年度完成工事における週休二日制を適用した工事の実績は</a:t>
            </a:r>
          </a:p>
          <a:p>
            <a:r>
              <a:rPr kumimoji="1" lang="ja-JP" altLang="en-US" b="0" dirty="0" smtClean="0"/>
              <a:t>電気設備工事で約９１％、工事全体では約８９％となっており、</a:t>
            </a:r>
            <a:endParaRPr kumimoji="1" lang="en-US" altLang="ja-JP" b="0" dirty="0" smtClean="0"/>
          </a:p>
          <a:p>
            <a:r>
              <a:rPr kumimoji="1" lang="ja-JP" altLang="en-US" b="0" dirty="0" smtClean="0"/>
              <a:t>ほとんどの工事において、週休二日制を適用することができました。</a:t>
            </a:r>
          </a:p>
          <a:p>
            <a:r>
              <a:rPr kumimoji="1" lang="ja-JP" altLang="en-US" b="0" dirty="0" smtClean="0"/>
              <a:t>　今後も原則すべての工事において取り組んでいく予定ですので、ご協力のほどよろしくお願いいたします。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56</a:t>
            </a:fld>
            <a:endParaRPr kumimoji="1" lang="ja-JP" altLang="en-US"/>
          </a:p>
        </p:txBody>
      </p:sp>
    </p:spTree>
    <p:extLst>
      <p:ext uri="{BB962C8B-B14F-4D97-AF65-F5344CB8AC3E}">
        <p14:creationId xmlns:p14="http://schemas.microsoft.com/office/powerpoint/2010/main" val="41526623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（２）働き方改革に向けた具体的な取組状況について</a:t>
            </a:r>
          </a:p>
          <a:p>
            <a:r>
              <a:rPr kumimoji="1" lang="ja-JP" altLang="en-US" dirty="0" smtClean="0"/>
              <a:t>ということですが、</a:t>
            </a:r>
            <a:endParaRPr kumimoji="1" lang="en-US" altLang="ja-JP" dirty="0" smtClean="0"/>
          </a:p>
          <a:p>
            <a:endParaRPr kumimoji="1" lang="en-US" altLang="ja-JP" dirty="0" smtClean="0"/>
          </a:p>
          <a:p>
            <a:r>
              <a:rPr kumimoji="1" lang="ja-JP" altLang="en-US" dirty="0" smtClean="0"/>
              <a:t>　週休二日制の適用や、まちづくり局および財政局からの報道発表のとおり、</a:t>
            </a:r>
          </a:p>
          <a:p>
            <a:r>
              <a:rPr kumimoji="1" lang="ja-JP" altLang="en-US" dirty="0" smtClean="0"/>
              <a:t>建設キャリアアップシステムのインセンティブを設けております。</a:t>
            </a:r>
          </a:p>
          <a:p>
            <a:r>
              <a:rPr kumimoji="1" lang="ja-JP" altLang="en-US" dirty="0" smtClean="0"/>
              <a:t>　令和６年度については</a:t>
            </a:r>
            <a:r>
              <a:rPr kumimoji="1" lang="en-US" altLang="ja-JP" dirty="0" smtClean="0"/>
              <a:t>ASP</a:t>
            </a:r>
            <a:r>
              <a:rPr kumimoji="1" lang="ja-JP" altLang="en-US" dirty="0" smtClean="0"/>
              <a:t>の活用や遠隔臨場等の試行を行っていき、</a:t>
            </a:r>
            <a:endParaRPr kumimoji="1" lang="en-US" altLang="ja-JP" dirty="0" smtClean="0"/>
          </a:p>
          <a:p>
            <a:r>
              <a:rPr kumimoji="1" lang="ja-JP" altLang="en-US" dirty="0" smtClean="0"/>
              <a:t>書類のやり取りや会議等の効率化に努めていく予定でございます。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57</a:t>
            </a:fld>
            <a:endParaRPr kumimoji="1" lang="ja-JP" altLang="en-US"/>
          </a:p>
        </p:txBody>
      </p:sp>
    </p:spTree>
    <p:extLst>
      <p:ext uri="{BB962C8B-B14F-4D97-AF65-F5344CB8AC3E}">
        <p14:creationId xmlns:p14="http://schemas.microsoft.com/office/powerpoint/2010/main" val="3197197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（３）　（１）、（２）共に業務の効率化が必須になるテーマですが、要求される書類の削減や業務の簡素化の実情について</a:t>
            </a:r>
            <a:endParaRPr kumimoji="1" lang="en-US" altLang="ja-JP" dirty="0" smtClean="0"/>
          </a:p>
          <a:p>
            <a:r>
              <a:rPr kumimoji="1" lang="ja-JP" altLang="en-US" dirty="0" smtClean="0"/>
              <a:t>ということですが、</a:t>
            </a:r>
            <a:endParaRPr kumimoji="1" lang="en-US" altLang="ja-JP" dirty="0" smtClean="0"/>
          </a:p>
          <a:p>
            <a:endParaRPr kumimoji="1" lang="en-US" altLang="ja-JP" dirty="0" smtClean="0"/>
          </a:p>
          <a:p>
            <a:r>
              <a:rPr kumimoji="1" lang="ja-JP" altLang="en-US" dirty="0" smtClean="0"/>
              <a:t>　これまでも書類の削減や簡素化を行っておりましたが、</a:t>
            </a:r>
          </a:p>
          <a:p>
            <a:r>
              <a:rPr kumimoji="1" lang="ja-JP" altLang="en-US" dirty="0" smtClean="0"/>
              <a:t>現状ではご提出いただいている書類の削減予定はない状況です。</a:t>
            </a:r>
          </a:p>
          <a:p>
            <a:r>
              <a:rPr kumimoji="1" lang="ja-JP" altLang="en-US" dirty="0" smtClean="0"/>
              <a:t>　今後は</a:t>
            </a:r>
            <a:r>
              <a:rPr kumimoji="1" lang="en-US" altLang="ja-JP" dirty="0" smtClean="0"/>
              <a:t>ASP</a:t>
            </a:r>
            <a:r>
              <a:rPr kumimoji="1" lang="ja-JP" altLang="en-US" dirty="0" smtClean="0"/>
              <a:t>等を活用し、更なる書類の削減や業務の簡素化に努めていく予定でございます。</a:t>
            </a:r>
          </a:p>
          <a:p>
            <a:endParaRPr kumimoji="1" lang="ja-JP" altLang="en-US"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58</a:t>
            </a:fld>
            <a:endParaRPr kumimoji="1" lang="ja-JP" altLang="en-US"/>
          </a:p>
        </p:txBody>
      </p:sp>
    </p:spTree>
    <p:extLst>
      <p:ext uri="{BB962C8B-B14F-4D97-AF65-F5344CB8AC3E}">
        <p14:creationId xmlns:p14="http://schemas.microsoft.com/office/powerpoint/2010/main" val="2500257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t>（４）</a:t>
            </a:r>
            <a:r>
              <a:rPr lang="ja-JP" altLang="ja-JP" sz="1200" dirty="0" smtClean="0"/>
              <a:t>工期の充分な確保が前提で、週休二日制や働き方改革が推進されると思いますが川崎市として工期の設定の実情</a:t>
            </a:r>
            <a:r>
              <a:rPr lang="ja-JP" altLang="en-US" sz="1200" dirty="0" smtClean="0"/>
              <a:t>について</a:t>
            </a:r>
            <a:endParaRPr lang="en-US" altLang="ja-JP" sz="1200" dirty="0" smtClean="0"/>
          </a:p>
          <a:p>
            <a:r>
              <a:rPr kumimoji="1" lang="ja-JP" altLang="en-US" dirty="0" smtClean="0"/>
              <a:t>ということですが、</a:t>
            </a:r>
            <a:endParaRPr kumimoji="1" lang="en-US" altLang="ja-JP" dirty="0" smtClean="0"/>
          </a:p>
          <a:p>
            <a:endParaRPr kumimoji="1" lang="en-US" altLang="ja-JP" dirty="0" smtClean="0"/>
          </a:p>
          <a:p>
            <a:r>
              <a:rPr lang="ja-JP" altLang="en-US" sz="1200" dirty="0" smtClean="0">
                <a:solidFill>
                  <a:srgbClr val="FF0000"/>
                </a:solidFill>
              </a:rPr>
              <a:t>　令和６年４月から建設業においても時間外労働の上限規制が導入されることから、より一層週休二日制勤務が求められ、本市と</a:t>
            </a:r>
            <a:endParaRPr lang="en-US" altLang="ja-JP" sz="1200" dirty="0" smtClean="0">
              <a:solidFill>
                <a:srgbClr val="FF0000"/>
              </a:solidFill>
            </a:endParaRPr>
          </a:p>
          <a:p>
            <a:r>
              <a:rPr lang="ja-JP" altLang="en-US" sz="1200" dirty="0" smtClean="0">
                <a:solidFill>
                  <a:srgbClr val="FF0000"/>
                </a:solidFill>
              </a:rPr>
              <a:t>しても原則すべての工事において取り組んでいく予定です。</a:t>
            </a:r>
            <a:endParaRPr lang="en-US" altLang="ja-JP" sz="1200" dirty="0" smtClean="0">
              <a:solidFill>
                <a:srgbClr val="FF0000"/>
              </a:solidFill>
            </a:endParaRPr>
          </a:p>
          <a:p>
            <a:r>
              <a:rPr lang="ja-JP" altLang="en-US" sz="1200" dirty="0" smtClean="0">
                <a:solidFill>
                  <a:srgbClr val="FF0000"/>
                </a:solidFill>
              </a:rPr>
              <a:t>　工期については材料の納期、過去の工事の施工実績等を踏まえ、適正な工期設定に努めていきます。</a:t>
            </a:r>
            <a:endParaRPr lang="en-US" altLang="ja-JP" sz="1200" dirty="0" smtClean="0">
              <a:solidFill>
                <a:srgbClr val="FF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59</a:t>
            </a:fld>
            <a:endParaRPr kumimoji="1" lang="ja-JP" altLang="en-US"/>
          </a:p>
        </p:txBody>
      </p:sp>
    </p:spTree>
    <p:extLst>
      <p:ext uri="{BB962C8B-B14F-4D97-AF65-F5344CB8AC3E}">
        <p14:creationId xmlns:p14="http://schemas.microsoft.com/office/powerpoint/2010/main" val="2468934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次に墜落制止用器具（フルハーネス型）の着用になります。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１．１２に</a:t>
            </a:r>
            <a:r>
              <a:rPr kumimoji="1" lang="ja-JP" altLang="en-US" sz="1200" dirty="0" smtClean="0">
                <a:solidFill>
                  <a:srgbClr val="0070C0"/>
                </a:solidFill>
              </a:rPr>
              <a:t>施工中の安全確保として、</a:t>
            </a:r>
            <a:r>
              <a:rPr lang="ja-JP" altLang="en-US" dirty="0" smtClean="0">
                <a:solidFill>
                  <a:schemeClr val="tx1"/>
                </a:solidFill>
              </a:rPr>
              <a:t>現場従業員及び現場雇用労働者の墜落制止用器具（フルハーネス型）の着用は、「墜落制止用器具の規格」（厚生労働省告示第</a:t>
            </a:r>
            <a:r>
              <a:rPr lang="en-US" altLang="ja-JP" dirty="0" smtClean="0">
                <a:solidFill>
                  <a:schemeClr val="tx1"/>
                </a:solidFill>
              </a:rPr>
              <a:t>11 </a:t>
            </a:r>
            <a:r>
              <a:rPr lang="ja-JP" altLang="en-US" dirty="0" smtClean="0">
                <a:solidFill>
                  <a:schemeClr val="tx1"/>
                </a:solidFill>
              </a:rPr>
              <a:t>号）による墜落制止用器具とする。</a:t>
            </a:r>
            <a:endParaRPr kumimoji="1" lang="ja-JP" altLang="en-US" dirty="0" smtClean="0">
              <a:solidFill>
                <a:schemeClr val="tx1"/>
              </a:solidFill>
            </a:endParaRPr>
          </a:p>
          <a:p>
            <a:r>
              <a:rPr kumimoji="1" lang="ja-JP" altLang="en-US" dirty="0" smtClean="0"/>
              <a:t>という内容が追加されました。</a:t>
            </a:r>
            <a:endParaRPr kumimoji="1" lang="en-US" altLang="ja-JP" dirty="0" smtClean="0"/>
          </a:p>
          <a:p>
            <a:r>
              <a:rPr kumimoji="1" lang="ja-JP" altLang="en-US" dirty="0" smtClean="0"/>
              <a:t>こちらについては昨年度まではフルハーネスの着用についての特記仕様書が１枚添付しておりましたが、今年度からは特則仕様書への記載に変更となりました。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6</a:t>
            </a:fld>
            <a:endParaRPr kumimoji="1" lang="ja-JP" altLang="en-US"/>
          </a:p>
        </p:txBody>
      </p:sp>
    </p:spTree>
    <p:extLst>
      <p:ext uri="{BB962C8B-B14F-4D97-AF65-F5344CB8AC3E}">
        <p14:creationId xmlns:p14="http://schemas.microsoft.com/office/powerpoint/2010/main" val="15482909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（５）建設キャリアアップシステムについての取り組状況と今後の見通しについて</a:t>
            </a:r>
          </a:p>
          <a:p>
            <a:r>
              <a:rPr kumimoji="1" lang="ja-JP" altLang="en-US" dirty="0" smtClean="0"/>
              <a:t>　　又、現状取組場合は施工者で費用負担する事になっていますが、今後の見通しについて</a:t>
            </a:r>
          </a:p>
          <a:p>
            <a:r>
              <a:rPr kumimoji="1" lang="ja-JP" altLang="en-US" dirty="0" smtClean="0"/>
              <a:t>ということで、</a:t>
            </a:r>
            <a:endParaRPr kumimoji="1" lang="en-US" altLang="ja-JP" dirty="0" smtClean="0"/>
          </a:p>
          <a:p>
            <a:endParaRPr kumimoji="1" lang="en-US" altLang="ja-JP" dirty="0" smtClean="0"/>
          </a:p>
          <a:p>
            <a:r>
              <a:rPr lang="ja-JP" altLang="en-US" sz="1200" dirty="0" smtClean="0">
                <a:solidFill>
                  <a:srgbClr val="FF0000"/>
                </a:solidFill>
              </a:rPr>
              <a:t>　本日もご説明させていただきましたが、本市では必要条件を達成した場合においては、</a:t>
            </a:r>
            <a:endParaRPr lang="en-US" altLang="ja-JP" sz="1200" dirty="0" smtClean="0">
              <a:solidFill>
                <a:srgbClr val="FF0000"/>
              </a:solidFill>
            </a:endParaRPr>
          </a:p>
          <a:p>
            <a:r>
              <a:rPr lang="ja-JP" altLang="en-US" sz="1200" dirty="0" smtClean="0">
                <a:solidFill>
                  <a:srgbClr val="FF0000"/>
                </a:solidFill>
              </a:rPr>
              <a:t>工事成績評定の加点対象としています。</a:t>
            </a:r>
            <a:endParaRPr lang="en-US" altLang="ja-JP" sz="1200" dirty="0" smtClean="0">
              <a:solidFill>
                <a:srgbClr val="FF0000"/>
              </a:solidFill>
            </a:endParaRPr>
          </a:p>
          <a:p>
            <a:r>
              <a:rPr lang="ja-JP" altLang="en-US" sz="1200" dirty="0" smtClean="0">
                <a:solidFill>
                  <a:srgbClr val="FF0000"/>
                </a:solidFill>
              </a:rPr>
              <a:t>　また、費用についてですが、こちらについては現状は請負者において負担していただく予定に変更はございません。</a:t>
            </a:r>
            <a:endParaRPr lang="en-US" altLang="ja-JP" sz="1200" dirty="0" smtClean="0">
              <a:solidFill>
                <a:srgbClr val="FF0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60</a:t>
            </a:fld>
            <a:endParaRPr kumimoji="1" lang="ja-JP" altLang="en-US"/>
          </a:p>
        </p:txBody>
      </p:sp>
    </p:spTree>
    <p:extLst>
      <p:ext uri="{BB962C8B-B14F-4D97-AF65-F5344CB8AC3E}">
        <p14:creationId xmlns:p14="http://schemas.microsoft.com/office/powerpoint/2010/main" val="2345603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（６）業種（建築・設備・電気等）の分離発注案件において、</a:t>
            </a:r>
          </a:p>
          <a:p>
            <a:r>
              <a:rPr kumimoji="1" lang="ja-JP" altLang="en-US" dirty="0" smtClean="0"/>
              <a:t>　　建築の遅れによる工期延長が発生し契約変更となったとき、</a:t>
            </a:r>
          </a:p>
          <a:p>
            <a:r>
              <a:rPr kumimoji="1" lang="ja-JP" altLang="en-US" dirty="0" smtClean="0"/>
              <a:t>　　電気として工期延長に伴う契約金額の増はあるのでしょうか。</a:t>
            </a:r>
          </a:p>
          <a:p>
            <a:endParaRPr kumimoji="1" lang="en-US" altLang="ja-JP" dirty="0" smtClean="0"/>
          </a:p>
          <a:p>
            <a:r>
              <a:rPr kumimoji="1" lang="ja-JP" altLang="en-US" dirty="0" smtClean="0"/>
              <a:t>　川崎市工事請負契約約款第</a:t>
            </a:r>
            <a:r>
              <a:rPr kumimoji="1" lang="en-US" altLang="ja-JP" dirty="0" smtClean="0"/>
              <a:t>22</a:t>
            </a:r>
            <a:r>
              <a:rPr kumimoji="1" lang="ja-JP" altLang="en-US" dirty="0" smtClean="0"/>
              <a:t>条（受注者の請求による工期の延長）のとおり、</a:t>
            </a:r>
            <a:endParaRPr kumimoji="1" lang="en-US" altLang="ja-JP" dirty="0" smtClean="0"/>
          </a:p>
          <a:p>
            <a:r>
              <a:rPr kumimoji="1" lang="ja-JP" altLang="en-US" dirty="0" smtClean="0"/>
              <a:t>請負者の瑕疵に依らない工期延長の場合については、原則として同第</a:t>
            </a:r>
            <a:r>
              <a:rPr kumimoji="1" lang="en-US" altLang="ja-JP" dirty="0" smtClean="0"/>
              <a:t>25</a:t>
            </a:r>
            <a:r>
              <a:rPr kumimoji="1" lang="ja-JP" altLang="en-US" dirty="0" smtClean="0"/>
              <a:t>条（請負金額の変更方法等）のとおり</a:t>
            </a:r>
          </a:p>
          <a:p>
            <a:r>
              <a:rPr kumimoji="1" lang="ja-JP" altLang="en-US" dirty="0" smtClean="0"/>
              <a:t>発注者と受注者で協議により決定させていただきます。</a:t>
            </a:r>
          </a:p>
          <a:p>
            <a:r>
              <a:rPr kumimoji="1" lang="ja-JP" altLang="en-US" dirty="0" smtClean="0"/>
              <a:t>　工事約款上はこのような回答になっていしますのですが、基本的には工期の延長分についても増額対象と考えております。</a:t>
            </a:r>
            <a:endParaRPr kumimoji="1" lang="en-US" altLang="ja-JP" dirty="0" smtClean="0"/>
          </a:p>
          <a:p>
            <a:endParaRPr kumimoji="1" lang="en-US" altLang="ja-JP" dirty="0" smtClean="0"/>
          </a:p>
          <a:p>
            <a:endParaRPr kumimoji="1" lang="en-US" altLang="ja-JP" dirty="0" smtClean="0"/>
          </a:p>
          <a:p>
            <a:r>
              <a:rPr kumimoji="1" lang="ja-JP" altLang="en-US" dirty="0" smtClean="0"/>
              <a:t>事前にいただいたアンケートに対する質疑については以上となります。</a:t>
            </a:r>
            <a:endParaRPr kumimoji="1" lang="en-US" altLang="ja-JP" dirty="0" smtClean="0"/>
          </a:p>
          <a:p>
            <a:r>
              <a:rPr kumimoji="1" lang="ja-JP" altLang="en-US" dirty="0" smtClean="0"/>
              <a:t>あまり、回答になっていない部分もあったかと思いますが、</a:t>
            </a:r>
            <a:endParaRPr kumimoji="1" lang="en-US" altLang="ja-JP" dirty="0" smtClean="0"/>
          </a:p>
          <a:p>
            <a:r>
              <a:rPr kumimoji="1" lang="ja-JP" altLang="en-US" dirty="0" smtClean="0"/>
              <a:t>もし何か気になる点がございましたら、後日で構いませんのでご連絡いただければと思います。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61</a:t>
            </a:fld>
            <a:endParaRPr kumimoji="1" lang="ja-JP" altLang="en-US"/>
          </a:p>
        </p:txBody>
      </p:sp>
    </p:spTree>
    <p:extLst>
      <p:ext uri="{BB962C8B-B14F-4D97-AF65-F5344CB8AC3E}">
        <p14:creationId xmlns:p14="http://schemas.microsoft.com/office/powerpoint/2010/main" val="1841008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ここまで説明してきました各仕様書等のダウンロード場所は</a:t>
            </a:r>
          </a:p>
          <a:p>
            <a:r>
              <a:rPr kumimoji="1" lang="ja-JP" altLang="en-US" dirty="0" smtClean="0"/>
              <a:t>川崎市ホームページ内「設計・工事関連仕様書集」にあります。</a:t>
            </a:r>
          </a:p>
          <a:p>
            <a:endParaRPr kumimoji="1" lang="en-US" altLang="ja-JP" dirty="0" smtClean="0"/>
          </a:p>
          <a:p>
            <a:r>
              <a:rPr kumimoji="1" lang="ja-JP" altLang="en-US" dirty="0" smtClean="0"/>
              <a:t>川崎市ホームページのトップページから</a:t>
            </a:r>
          </a:p>
          <a:p>
            <a:r>
              <a:rPr kumimoji="1" lang="ja-JP" altLang="en-US" dirty="0" smtClean="0"/>
              <a:t>こちらをたどっていただくか、こちらの</a:t>
            </a:r>
            <a:r>
              <a:rPr kumimoji="1" lang="en-US" altLang="ja-JP" dirty="0" smtClean="0"/>
              <a:t>URL</a:t>
            </a:r>
            <a:r>
              <a:rPr kumimoji="1" lang="ja-JP" altLang="en-US" dirty="0" smtClean="0"/>
              <a:t>を入力いただければと思います。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62</a:t>
            </a:fld>
            <a:endParaRPr kumimoji="1" lang="ja-JP" altLang="en-US"/>
          </a:p>
        </p:txBody>
      </p:sp>
    </p:spTree>
    <p:extLst>
      <p:ext uri="{BB962C8B-B14F-4D97-AF65-F5344CB8AC3E}">
        <p14:creationId xmlns:p14="http://schemas.microsoft.com/office/powerpoint/2010/main" val="34019557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a:t>
            </a:r>
            <a:r>
              <a:rPr kumimoji="1" lang="ja-JP" altLang="en-US" dirty="0" smtClean="0"/>
              <a:t>にまちづくり局の新本庁舎への移転のお知らせです。</a:t>
            </a:r>
            <a:endParaRPr kumimoji="1" lang="en-US" altLang="ja-JP" dirty="0" smtClean="0"/>
          </a:p>
          <a:p>
            <a:endParaRPr kumimoji="1" lang="en-US" altLang="ja-JP" dirty="0" smtClean="0"/>
          </a:p>
          <a:p>
            <a:r>
              <a:rPr kumimoji="1" lang="ja-JP" altLang="en-US" dirty="0" smtClean="0"/>
              <a:t>施設整備部は</a:t>
            </a:r>
            <a:r>
              <a:rPr lang="ja-JP" altLang="en-US" sz="1200" dirty="0" smtClean="0"/>
              <a:t>新本庁舎へ移転し、</a:t>
            </a:r>
            <a:endParaRPr lang="en-US" altLang="ja-JP" sz="1200" dirty="0" smtClean="0"/>
          </a:p>
          <a:p>
            <a:r>
              <a:rPr lang="ja-JP" altLang="en-US" sz="1200" dirty="0" smtClean="0"/>
              <a:t>令和６年１月２９日月曜日からは新本庁舎での業務を開始します。</a:t>
            </a:r>
            <a:endParaRPr lang="en-US" altLang="ja-JP" sz="1200" dirty="0" smtClean="0"/>
          </a:p>
          <a:p>
            <a:r>
              <a:rPr kumimoji="1" lang="ja-JP" altLang="en-US" sz="1200" dirty="0" smtClean="0"/>
              <a:t>フロアは１９階となります。</a:t>
            </a:r>
            <a:endParaRPr kumimoji="1" lang="en-US" altLang="ja-JP" sz="1200" dirty="0" smtClean="0"/>
          </a:p>
          <a:p>
            <a:r>
              <a:rPr lang="ja-JP" altLang="en-US" sz="1200" dirty="0" smtClean="0"/>
              <a:t>現在の明治安田生命ビルでの業務は令和６年１月２６日金曜日までとなりますので、</a:t>
            </a:r>
            <a:endParaRPr kumimoji="1" lang="en-US" altLang="ja-JP" sz="1200" dirty="0" smtClean="0"/>
          </a:p>
          <a:p>
            <a:r>
              <a:rPr kumimoji="1" lang="ja-JP" altLang="en-US" dirty="0" smtClean="0"/>
              <a:t>お間違えの無いようお願いします。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63</a:t>
            </a:fld>
            <a:endParaRPr kumimoji="1" lang="ja-JP" altLang="en-US"/>
          </a:p>
        </p:txBody>
      </p:sp>
    </p:spTree>
    <p:extLst>
      <p:ext uri="{BB962C8B-B14F-4D97-AF65-F5344CB8AC3E}">
        <p14:creationId xmlns:p14="http://schemas.microsoft.com/office/powerpoint/2010/main" val="39560887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本日の説明は以上となります。</a:t>
            </a:r>
            <a:endParaRPr kumimoji="1" lang="en-US" altLang="ja-JP" dirty="0" smtClean="0"/>
          </a:p>
          <a:p>
            <a:r>
              <a:rPr kumimoji="1" lang="ja-JP" altLang="en-US" dirty="0" smtClean="0"/>
              <a:t>分かりずらかったところなどあったかと思いますが、お気軽にお問い合わせいただければと思います。</a:t>
            </a:r>
            <a:endParaRPr kumimoji="1" lang="en-US" altLang="ja-JP" dirty="0" smtClean="0"/>
          </a:p>
          <a:p>
            <a:r>
              <a:rPr kumimoji="1" lang="ja-JP" altLang="en-US" dirty="0" smtClean="0"/>
              <a:t>今後とも、川崎市まちづくり局発注の公共工事をよろしくお願いいたします。</a:t>
            </a:r>
            <a:endParaRPr kumimoji="1" lang="en-US" altLang="ja-JP" dirty="0" smtClean="0"/>
          </a:p>
          <a:p>
            <a:r>
              <a:rPr kumimoji="1" lang="ja-JP" altLang="en-US" dirty="0" smtClean="0"/>
              <a:t>ありがとうございました。</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64</a:t>
            </a:fld>
            <a:endParaRPr kumimoji="1" lang="ja-JP" altLang="en-US"/>
          </a:p>
        </p:txBody>
      </p:sp>
    </p:spTree>
    <p:extLst>
      <p:ext uri="{BB962C8B-B14F-4D97-AF65-F5344CB8AC3E}">
        <p14:creationId xmlns:p14="http://schemas.microsoft.com/office/powerpoint/2010/main" val="385358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a:t>
            </a:r>
            <a:r>
              <a:rPr lang="ja-JP" altLang="en-US" sz="1200" dirty="0" smtClean="0">
                <a:latin typeface="+mn-ea"/>
              </a:rPr>
              <a:t>特管理産業廃棄物管理責任者の資格証明の提出についてです。</a:t>
            </a:r>
            <a:endParaRPr lang="en-US" altLang="ja-JP" sz="1200" dirty="0" smtClean="0">
              <a:latin typeface="+mn-ea"/>
            </a:endParaRPr>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rgbClr val="0070C0"/>
                </a:solidFill>
              </a:rPr>
              <a:t>１．１</a:t>
            </a:r>
            <a:r>
              <a:rPr lang="ja-JP" altLang="en-US" sz="1200" dirty="0" smtClean="0">
                <a:solidFill>
                  <a:srgbClr val="0070C0"/>
                </a:solidFill>
              </a:rPr>
              <a:t>４の「発生材の処理等」に</a:t>
            </a:r>
            <a:endParaRPr lang="en-US" altLang="ja-JP" sz="1200" dirty="0" smtClean="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solidFill>
                  <a:schemeClr val="tx1"/>
                </a:solidFill>
              </a:rPr>
              <a:t>特別管理産業廃棄物管理責任者の設置が必要な時は、「特別管理産業廃棄物管理責任者講習修了者」を配置することとし、</a:t>
            </a:r>
            <a:r>
              <a:rPr lang="ja-JP" altLang="en-US" u="sng" dirty="0" smtClean="0">
                <a:solidFill>
                  <a:srgbClr val="FF0000"/>
                </a:solidFill>
              </a:rPr>
              <a:t>資格を証明する資料を監督員に提出する</a:t>
            </a:r>
            <a:r>
              <a:rPr lang="ja-JP" altLang="en-US" dirty="0" smtClean="0">
                <a:solidFill>
                  <a:schemeClr val="tx1"/>
                </a:solidFill>
              </a:rPr>
              <a:t>。</a:t>
            </a:r>
            <a:endParaRPr kumimoji="1" lang="ja-JP" altLang="en-US"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err="1" smtClean="0"/>
              <a:t>と追</a:t>
            </a:r>
            <a:r>
              <a:rPr kumimoji="1" lang="ja-JP" altLang="en-US" dirty="0" smtClean="0"/>
              <a:t>記されました。</a:t>
            </a:r>
            <a:endParaRPr kumimoji="1" lang="en-US" altLang="ja-JP" dirty="0" smtClean="0"/>
          </a:p>
          <a:p>
            <a:r>
              <a:rPr kumimoji="1" lang="ja-JP" altLang="en-US" dirty="0" smtClean="0"/>
              <a:t>対象工事の際には「特別管理産業廃棄物管理責任者に関する講習会の修了証の写し」を監督員へ提出をお願いします。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7</a:t>
            </a:fld>
            <a:endParaRPr kumimoji="1" lang="ja-JP" altLang="en-US"/>
          </a:p>
        </p:txBody>
      </p:sp>
    </p:spTree>
    <p:extLst>
      <p:ext uri="{BB962C8B-B14F-4D97-AF65-F5344CB8AC3E}">
        <p14:creationId xmlns:p14="http://schemas.microsoft.com/office/powerpoint/2010/main" val="3359474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u="none" dirty="0" smtClean="0">
                <a:latin typeface="+mn-ea"/>
              </a:rPr>
              <a:t>特別産業廃棄物の種類としましてはこちらのものがあります。</a:t>
            </a:r>
            <a:endParaRPr lang="en-US" altLang="ja-JP" sz="1200" u="none" dirty="0" smtClean="0">
              <a:latin typeface="+mn-ea"/>
            </a:endParaRPr>
          </a:p>
          <a:p>
            <a:r>
              <a:rPr lang="ja-JP" altLang="en-US" sz="1200" u="none" dirty="0" smtClean="0">
                <a:latin typeface="+mn-ea"/>
              </a:rPr>
              <a:t>あぶらいり変圧器の油については対象外となっております。</a:t>
            </a:r>
            <a:endParaRPr lang="en-US" altLang="ja-JP" sz="1200" u="none" dirty="0">
              <a:latin typeface="+mn-ea"/>
            </a:endParaRP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8</a:t>
            </a:fld>
            <a:endParaRPr kumimoji="1" lang="ja-JP" altLang="en-US"/>
          </a:p>
        </p:txBody>
      </p:sp>
    </p:spTree>
    <p:extLst>
      <p:ext uri="{BB962C8B-B14F-4D97-AF65-F5344CB8AC3E}">
        <p14:creationId xmlns:p14="http://schemas.microsoft.com/office/powerpoint/2010/main" val="408431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次に電子化に伴う「工事関係書類提出リスト」の変更についてです。</a:t>
            </a:r>
            <a:endParaRPr kumimoji="1" lang="en-US" altLang="ja-JP" dirty="0" smtClean="0"/>
          </a:p>
          <a:p>
            <a:endParaRPr kumimoji="1" lang="en-US" altLang="ja-JP" dirty="0" smtClean="0"/>
          </a:p>
          <a:p>
            <a:r>
              <a:rPr kumimoji="1" lang="ja-JP" altLang="en-US" dirty="0" smtClean="0"/>
              <a:t>こちらは別記３　「工事関係書類提出リスト」にある前払金保証証書＋約款　（原本）、請求書・支払金口座振替依頼書</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が電子提出の場合は</a:t>
            </a:r>
            <a:r>
              <a:rPr lang="zh-TW" altLang="en-US" dirty="0" smtClean="0">
                <a:solidFill>
                  <a:schemeClr val="tx1"/>
                </a:solidFill>
              </a:rPr>
              <a:t>前払金保証証書</a:t>
            </a:r>
            <a:r>
              <a:rPr lang="ja-JP" altLang="en-US" dirty="0" smtClean="0">
                <a:solidFill>
                  <a:schemeClr val="tx1"/>
                </a:solidFill>
              </a:rPr>
              <a:t>と</a:t>
            </a:r>
            <a:r>
              <a:rPr lang="zh-TW" altLang="en-US" dirty="0" smtClean="0">
                <a:solidFill>
                  <a:schemeClr val="tx1"/>
                </a:solidFill>
              </a:rPr>
              <a:t>約款</a:t>
            </a:r>
            <a:r>
              <a:rPr lang="ja-JP" altLang="en-US" dirty="0" smtClean="0">
                <a:solidFill>
                  <a:schemeClr val="tx1"/>
                </a:solidFill>
              </a:rPr>
              <a:t>を指定サイトからのダウンロード（メール等にて保証契約番号および認証キーの送付）、</a:t>
            </a:r>
            <a:endParaRPr lang="en-US" altLang="ja-JP" dirty="0" smtClean="0">
              <a:solidFill>
                <a:schemeClr val="tx1"/>
              </a:solidFill>
            </a:endParaRPr>
          </a:p>
          <a:p>
            <a:r>
              <a:rPr kumimoji="1" lang="ja-JP" altLang="en-US" dirty="0" smtClean="0">
                <a:solidFill>
                  <a:schemeClr val="tx1"/>
                </a:solidFill>
              </a:rPr>
              <a:t>請求書</a:t>
            </a:r>
            <a:r>
              <a:rPr lang="ja-JP" altLang="en-US" dirty="0" smtClean="0">
                <a:solidFill>
                  <a:schemeClr val="tx1"/>
                </a:solidFill>
              </a:rPr>
              <a:t>および支払金口座振替依頼書</a:t>
            </a:r>
            <a:r>
              <a:rPr kumimoji="1" lang="ja-JP" altLang="en-US" dirty="0" smtClean="0">
                <a:solidFill>
                  <a:schemeClr val="tx1"/>
                </a:solidFill>
              </a:rPr>
              <a:t>を電子化へ対応する内容となっております。</a:t>
            </a:r>
          </a:p>
        </p:txBody>
      </p:sp>
      <p:sp>
        <p:nvSpPr>
          <p:cNvPr id="4" name="スライド番号プレースホルダー 3"/>
          <p:cNvSpPr>
            <a:spLocks noGrp="1"/>
          </p:cNvSpPr>
          <p:nvPr>
            <p:ph type="sldNum" sz="quarter" idx="10"/>
          </p:nvPr>
        </p:nvSpPr>
        <p:spPr/>
        <p:txBody>
          <a:bodyPr/>
          <a:lstStyle/>
          <a:p>
            <a:fld id="{663186A3-BBD3-4211-943D-21E66EBB91C5}" type="slidenum">
              <a:rPr kumimoji="1" lang="ja-JP" altLang="en-US" smtClean="0"/>
              <a:t>9</a:t>
            </a:fld>
            <a:endParaRPr kumimoji="1" lang="ja-JP" altLang="en-US"/>
          </a:p>
        </p:txBody>
      </p:sp>
    </p:spTree>
    <p:extLst>
      <p:ext uri="{BB962C8B-B14F-4D97-AF65-F5344CB8AC3E}">
        <p14:creationId xmlns:p14="http://schemas.microsoft.com/office/powerpoint/2010/main" val="205756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EB56F7C-88B5-4F4F-9800-16CA51DB53DF}" type="datetime1">
              <a:rPr kumimoji="1" lang="ja-JP" altLang="en-US" smtClean="0"/>
              <a:t>2023/11/22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176793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353B567-F816-4402-BE6E-962003586CD9}" type="datetime1">
              <a:rPr kumimoji="1" lang="ja-JP" altLang="en-US" smtClean="0"/>
              <a:t>2023/11/22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68913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64AFDA-AAB9-495A-89AA-20DE9B61DDD0}" type="datetime1">
              <a:rPr kumimoji="1" lang="ja-JP" altLang="en-US" smtClean="0"/>
              <a:t>2023/11/22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67440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E7181DD-6085-4D1E-A570-87E902E19C21}" type="datetime1">
              <a:rPr kumimoji="1" lang="ja-JP" altLang="en-US" smtClean="0"/>
              <a:t>2023/11/22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60936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867D3B5-56E9-4E74-846D-1D1F3DBCBAA0}" type="datetime1">
              <a:rPr kumimoji="1" lang="ja-JP" altLang="en-US" smtClean="0"/>
              <a:t>2023/11/22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72176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5D2D49E-9EAC-4DB0-A419-5F8BE24F9F67}" type="datetime1">
              <a:rPr kumimoji="1" lang="ja-JP" altLang="en-US" smtClean="0"/>
              <a:t>2023/11/22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282839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62744D6-6B8A-4678-A1B0-D833463D9D4E}" type="datetime1">
              <a:rPr kumimoji="1" lang="ja-JP" altLang="en-US" smtClean="0"/>
              <a:t>2023/11/22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413036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AA94BFA-FEC4-4963-B9D5-863FA049F02A}" type="datetime1">
              <a:rPr kumimoji="1" lang="ja-JP" altLang="en-US" smtClean="0"/>
              <a:t>2023/11/22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235340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75525C7-2291-433E-9EDD-424646427F2B}" type="datetime1">
              <a:rPr kumimoji="1" lang="ja-JP" altLang="en-US" smtClean="0"/>
              <a:t>2023/11/22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3784179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6F8165C-1624-44B0-81A3-DA06621264F2}" type="datetime1">
              <a:rPr kumimoji="1" lang="ja-JP" altLang="en-US" smtClean="0"/>
              <a:t>2023/11/22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1727087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F026172-9F2C-49BF-A588-9909F1FD9FAD}" type="datetime1">
              <a:rPr kumimoji="1" lang="ja-JP" altLang="en-US" smtClean="0"/>
              <a:t>2023/11/22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29504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99FFA-DFBC-42F1-939E-8E4FFB8A4583}" type="datetime1">
              <a:rPr kumimoji="1" lang="ja-JP" altLang="en-US" smtClean="0"/>
              <a:t>2023/11/22</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55A91-3D93-4C54-8FCE-5DA418FE82A9}" type="slidenum">
              <a:rPr kumimoji="1" lang="ja-JP" altLang="en-US" smtClean="0"/>
              <a:t>‹#›</a:t>
            </a:fld>
            <a:endParaRPr kumimoji="1" lang="ja-JP" altLang="en-US"/>
          </a:p>
        </p:txBody>
      </p:sp>
    </p:spTree>
    <p:extLst>
      <p:ext uri="{BB962C8B-B14F-4D97-AF65-F5344CB8AC3E}">
        <p14:creationId xmlns:p14="http://schemas.microsoft.com/office/powerpoint/2010/main" val="31129975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22723" y="1337569"/>
            <a:ext cx="9433047" cy="2652788"/>
          </a:xfrm>
        </p:spPr>
        <p:txBody>
          <a:bodyPr>
            <a:noAutofit/>
          </a:bodyPr>
          <a:lstStyle/>
          <a:p>
            <a:r>
              <a:rPr lang="ja-JP" altLang="en-US" sz="5400" dirty="0" smtClean="0"/>
              <a:t>技術研修</a:t>
            </a:r>
            <a:r>
              <a:rPr kumimoji="1" lang="ja-JP" altLang="en-US" sz="5400" dirty="0" smtClean="0"/>
              <a:t>会</a:t>
            </a:r>
            <a:r>
              <a:rPr kumimoji="1" lang="en-US" altLang="ja-JP" sz="5400" dirty="0" smtClean="0"/>
              <a:t/>
            </a:r>
            <a:br>
              <a:rPr kumimoji="1" lang="en-US" altLang="ja-JP" sz="5400" dirty="0" smtClean="0"/>
            </a:br>
            <a:r>
              <a:rPr lang="ja-JP" altLang="en-US" sz="5400" dirty="0"/>
              <a:t>　　　　　　　　　　　　　　　　</a:t>
            </a:r>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a:t>
            </a:fld>
            <a:endParaRPr kumimoji="1" lang="ja-JP" altLang="en-US" dirty="0"/>
          </a:p>
        </p:txBody>
      </p:sp>
      <p:sp>
        <p:nvSpPr>
          <p:cNvPr id="9" name="正方形/長方形 8"/>
          <p:cNvSpPr/>
          <p:nvPr/>
        </p:nvSpPr>
        <p:spPr>
          <a:xfrm>
            <a:off x="2855640" y="2905913"/>
            <a:ext cx="5910592" cy="1169551"/>
          </a:xfrm>
          <a:prstGeom prst="rect">
            <a:avLst/>
          </a:prstGeom>
        </p:spPr>
        <p:txBody>
          <a:bodyPr wrap="none">
            <a:spAutoFit/>
          </a:bodyPr>
          <a:lstStyle/>
          <a:p>
            <a:r>
              <a:rPr lang="ja-JP" altLang="en-US" b="1" dirty="0" smtClean="0">
                <a:solidFill>
                  <a:srgbClr val="00B050"/>
                </a:solidFill>
              </a:rPr>
              <a:t>　　　　　</a:t>
            </a:r>
            <a:r>
              <a:rPr lang="ja-JP" altLang="en-US" sz="2800" b="1" dirty="0" smtClean="0">
                <a:solidFill>
                  <a:srgbClr val="00B050"/>
                </a:solidFill>
              </a:rPr>
              <a:t>まちづくり局施設整備部における</a:t>
            </a:r>
            <a:endParaRPr lang="en-US" altLang="ja-JP" sz="2800" b="1" dirty="0" smtClean="0">
              <a:solidFill>
                <a:srgbClr val="00B050"/>
              </a:solidFill>
            </a:endParaRPr>
          </a:p>
          <a:p>
            <a:endParaRPr lang="en-US" altLang="ja-JP" sz="1400" b="1" dirty="0" smtClean="0">
              <a:solidFill>
                <a:srgbClr val="00B050"/>
              </a:solidFill>
            </a:endParaRPr>
          </a:p>
          <a:p>
            <a:r>
              <a:rPr lang="ja-JP" altLang="en-US" sz="2800" b="1" dirty="0" smtClean="0">
                <a:solidFill>
                  <a:srgbClr val="00B050"/>
                </a:solidFill>
              </a:rPr>
              <a:t>　　　　　工事に関する注意事項</a:t>
            </a:r>
            <a:endParaRPr lang="ja-JP" altLang="en-US" sz="2800" b="1" dirty="0">
              <a:solidFill>
                <a:srgbClr val="00B050"/>
              </a:solidFill>
            </a:endParaRPr>
          </a:p>
        </p:txBody>
      </p:sp>
      <p:grpSp>
        <p:nvGrpSpPr>
          <p:cNvPr id="26" name="グループ化 25"/>
          <p:cNvGrpSpPr/>
          <p:nvPr/>
        </p:nvGrpSpPr>
        <p:grpSpPr>
          <a:xfrm>
            <a:off x="623392" y="730298"/>
            <a:ext cx="11119994" cy="5808615"/>
            <a:chOff x="636129" y="529549"/>
            <a:chExt cx="11119994" cy="5808615"/>
          </a:xfrm>
        </p:grpSpPr>
        <p:sp>
          <p:nvSpPr>
            <p:cNvPr id="5" name="サブタイトル 2"/>
            <p:cNvSpPr txBox="1">
              <a:spLocks/>
            </p:cNvSpPr>
            <p:nvPr/>
          </p:nvSpPr>
          <p:spPr>
            <a:xfrm>
              <a:off x="5951984" y="5733256"/>
              <a:ext cx="5760640" cy="60490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2000" b="1" dirty="0">
                  <a:solidFill>
                    <a:schemeClr val="tx1"/>
                  </a:solidFill>
                </a:rPr>
                <a:t>まちづくり局施設整備部　電気設備</a:t>
              </a:r>
              <a:r>
                <a:rPr lang="ja-JP" altLang="en-US" sz="2000" b="1" dirty="0" smtClean="0">
                  <a:solidFill>
                    <a:schemeClr val="tx1"/>
                  </a:solidFill>
                </a:rPr>
                <a:t>担当　</a:t>
              </a:r>
              <a:r>
                <a:rPr lang="ja-JP" altLang="en-US" sz="2000" b="1" dirty="0">
                  <a:solidFill>
                    <a:schemeClr val="tx1"/>
                  </a:solidFill>
                </a:rPr>
                <a:t>村瀬</a:t>
              </a:r>
              <a:r>
                <a:rPr lang="ja-JP" altLang="en-US" sz="2000" b="1" dirty="0" smtClean="0">
                  <a:solidFill>
                    <a:schemeClr val="tx1"/>
                  </a:solidFill>
                </a:rPr>
                <a:t>　　　　　　　　　　　　　　　　　　　　　</a:t>
              </a:r>
              <a:endParaRPr lang="ja-JP" altLang="en-US" sz="2000" b="1" dirty="0">
                <a:solidFill>
                  <a:schemeClr val="tx1"/>
                </a:solidFill>
              </a:endParaRPr>
            </a:p>
          </p:txBody>
        </p:sp>
        <p:pic>
          <p:nvPicPr>
            <p:cNvPr id="1026" name="Picture 2" descr="D:\Users\02010231\Downloads\jpg\Atype_kawasak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129" y="4164354"/>
              <a:ext cx="2640205" cy="2155789"/>
            </a:xfrm>
            <a:prstGeom prst="rect">
              <a:avLst/>
            </a:prstGeom>
            <a:noFill/>
            <a:extLst>
              <a:ext uri="{909E8E84-426E-40DD-AFC4-6F175D3DCCD1}">
                <a14:hiddenFill xmlns:a14="http://schemas.microsoft.com/office/drawing/2010/main">
                  <a:solidFill>
                    <a:srgbClr val="FFFFFF"/>
                  </a:solidFill>
                </a14:hiddenFill>
              </a:ext>
            </a:extLst>
          </p:spPr>
        </p:pic>
        <p:sp>
          <p:nvSpPr>
            <p:cNvPr id="28" name="サブタイトル 2"/>
            <p:cNvSpPr txBox="1">
              <a:spLocks/>
            </p:cNvSpPr>
            <p:nvPr/>
          </p:nvSpPr>
          <p:spPr>
            <a:xfrm>
              <a:off x="8743483" y="529549"/>
              <a:ext cx="3012640" cy="42815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2000" b="1" dirty="0" smtClean="0">
                  <a:solidFill>
                    <a:schemeClr val="tx1"/>
                  </a:solidFill>
                </a:rPr>
                <a:t>令和</a:t>
              </a:r>
              <a:r>
                <a:rPr lang="ja-JP" altLang="en-US" sz="2000" b="1" dirty="0">
                  <a:solidFill>
                    <a:schemeClr val="tx1"/>
                  </a:solidFill>
                </a:rPr>
                <a:t>５</a:t>
              </a:r>
              <a:r>
                <a:rPr lang="ja-JP" altLang="en-US" sz="2000" b="1" dirty="0" smtClean="0">
                  <a:solidFill>
                    <a:schemeClr val="tx1"/>
                  </a:solidFill>
                </a:rPr>
                <a:t>年１</a:t>
              </a:r>
              <a:r>
                <a:rPr lang="ja-JP" altLang="en-US" sz="2000" b="1" dirty="0">
                  <a:solidFill>
                    <a:schemeClr val="tx1"/>
                  </a:solidFill>
                </a:rPr>
                <a:t>１</a:t>
              </a:r>
              <a:r>
                <a:rPr lang="ja-JP" altLang="en-US" sz="2000" b="1" dirty="0" smtClean="0">
                  <a:solidFill>
                    <a:schemeClr val="tx1"/>
                  </a:solidFill>
                </a:rPr>
                <a:t>月２８日　　　　　　　　</a:t>
              </a:r>
              <a:endParaRPr lang="ja-JP" altLang="en-US" sz="2000" b="1" dirty="0">
                <a:solidFill>
                  <a:schemeClr val="tx1"/>
                </a:solidFill>
              </a:endParaRPr>
            </a:p>
          </p:txBody>
        </p:sp>
      </p:grpSp>
    </p:spTree>
    <p:custDataLst>
      <p:tags r:id="rId1"/>
    </p:custDataLst>
    <p:extLst>
      <p:ext uri="{BB962C8B-B14F-4D97-AF65-F5344CB8AC3E}">
        <p14:creationId xmlns:p14="http://schemas.microsoft.com/office/powerpoint/2010/main" val="2862687284"/>
      </p:ext>
    </p:extLst>
  </p:cSld>
  <p:clrMapOvr>
    <a:masterClrMapping/>
  </p:clrMapOvr>
  <mc:AlternateContent xmlns:mc="http://schemas.openxmlformats.org/markup-compatibility/2006" xmlns:p14="http://schemas.microsoft.com/office/powerpoint/2010/main">
    <mc:Choice Requires="p14">
      <p:transition spd="slow" p14:dur="2000" advTm="4321"/>
    </mc:Choice>
    <mc:Fallback xmlns="">
      <p:transition spd="slow" advTm="432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10</a:t>
            </a:fld>
            <a:endParaRPr kumimoji="1" lang="ja-JP" altLang="en-US" dirty="0"/>
          </a:p>
        </p:txBody>
      </p:sp>
      <p:sp>
        <p:nvSpPr>
          <p:cNvPr id="6" name="正方形/長方形 5"/>
          <p:cNvSpPr/>
          <p:nvPr/>
        </p:nvSpPr>
        <p:spPr>
          <a:xfrm>
            <a:off x="277144" y="41714"/>
            <a:ext cx="11305256"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a:t>
            </a:r>
            <a:r>
              <a:rPr lang="ja-JP" altLang="en-US" sz="3200" dirty="0">
                <a:solidFill>
                  <a:srgbClr val="00B050"/>
                </a:solidFill>
                <a:latin typeface="+mn-ea"/>
              </a:rPr>
              <a:t>令和５年版</a:t>
            </a:r>
            <a:r>
              <a:rPr lang="ja-JP" altLang="en-US" sz="3200" dirty="0" smtClean="0">
                <a:solidFill>
                  <a:srgbClr val="00B050"/>
                </a:solidFill>
                <a:latin typeface="+mn-ea"/>
              </a:rPr>
              <a:t>」　　　</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9" name="正方形/長方形 8"/>
          <p:cNvSpPr/>
          <p:nvPr/>
        </p:nvSpPr>
        <p:spPr>
          <a:xfrm>
            <a:off x="1631504" y="2216420"/>
            <a:ext cx="8784976" cy="1077218"/>
          </a:xfrm>
          <a:prstGeom prst="rect">
            <a:avLst/>
          </a:prstGeom>
        </p:spPr>
        <p:txBody>
          <a:bodyPr wrap="square">
            <a:spAutoFit/>
          </a:bodyPr>
          <a:lstStyle/>
          <a:p>
            <a:r>
              <a:rPr lang="ja-JP" altLang="en-US" sz="3200" dirty="0">
                <a:solidFill>
                  <a:srgbClr val="FF0000"/>
                </a:solidFill>
                <a:latin typeface="+mn-ea"/>
              </a:rPr>
              <a:t>前年まで</a:t>
            </a:r>
            <a:r>
              <a:rPr lang="ja-JP" altLang="en-US" sz="3200" dirty="0" smtClean="0">
                <a:solidFill>
                  <a:srgbClr val="FF0000"/>
                </a:solidFill>
                <a:latin typeface="+mn-ea"/>
              </a:rPr>
              <a:t>に改定のあった項目については引き続きのご対応をお願いします。</a:t>
            </a:r>
            <a:endParaRPr lang="en-US" altLang="ja-JP" sz="3200" dirty="0">
              <a:solidFill>
                <a:srgbClr val="FF0000"/>
              </a:solidFill>
              <a:latin typeface="+mn-ea"/>
            </a:endParaRPr>
          </a:p>
        </p:txBody>
      </p:sp>
      <p:sp>
        <p:nvSpPr>
          <p:cNvPr id="13" name="正方形/長方形 12"/>
          <p:cNvSpPr/>
          <p:nvPr/>
        </p:nvSpPr>
        <p:spPr>
          <a:xfrm>
            <a:off x="1127448" y="4272563"/>
            <a:ext cx="4608512" cy="707886"/>
          </a:xfrm>
          <a:prstGeom prst="rect">
            <a:avLst/>
          </a:prstGeom>
        </p:spPr>
        <p:txBody>
          <a:bodyPr wrap="square">
            <a:spAutoFit/>
          </a:bodyPr>
          <a:lstStyle/>
          <a:p>
            <a:pPr marL="342900" indent="-342900">
              <a:buFont typeface="Arial" panose="020B0604020202020204" pitchFamily="34" charset="0"/>
              <a:buChar char="•"/>
            </a:pPr>
            <a:r>
              <a:rPr lang="ja-JP" altLang="en-US" sz="2000" dirty="0" smtClean="0">
                <a:latin typeface="+mn-ea"/>
              </a:rPr>
              <a:t>コンクリート削孔に伴うコンクリート殻、濁水および削孔くず等の適正処分</a:t>
            </a:r>
            <a:endParaRPr lang="en-US" altLang="ja-JP" sz="2000" dirty="0" smtClean="0">
              <a:latin typeface="+mn-ea"/>
            </a:endParaRPr>
          </a:p>
        </p:txBody>
      </p:sp>
      <p:sp>
        <p:nvSpPr>
          <p:cNvPr id="14" name="正方形/長方形 13"/>
          <p:cNvSpPr/>
          <p:nvPr/>
        </p:nvSpPr>
        <p:spPr>
          <a:xfrm>
            <a:off x="1127448" y="5468345"/>
            <a:ext cx="6768752" cy="400110"/>
          </a:xfrm>
          <a:prstGeom prst="rect">
            <a:avLst/>
          </a:prstGeom>
        </p:spPr>
        <p:txBody>
          <a:bodyPr wrap="square">
            <a:spAutoFit/>
          </a:bodyPr>
          <a:lstStyle/>
          <a:p>
            <a:pPr marL="342900" indent="-342900">
              <a:buFont typeface="Arial" panose="020B0604020202020204" pitchFamily="34" charset="0"/>
              <a:buChar char="•"/>
            </a:pPr>
            <a:r>
              <a:rPr lang="ja-JP" altLang="en-US" sz="2000" dirty="0" smtClean="0">
                <a:latin typeface="+mn-ea"/>
              </a:rPr>
              <a:t>工事</a:t>
            </a:r>
            <a:r>
              <a:rPr lang="ja-JP" altLang="en-US" sz="2000" dirty="0">
                <a:latin typeface="+mn-ea"/>
              </a:rPr>
              <a:t>書類の</a:t>
            </a:r>
            <a:r>
              <a:rPr lang="ja-JP" altLang="en-US" sz="2000" dirty="0" smtClean="0">
                <a:latin typeface="+mn-ea"/>
              </a:rPr>
              <a:t>電子化（令和３年～）</a:t>
            </a:r>
            <a:endParaRPr lang="en-US" altLang="ja-JP" sz="2000" dirty="0">
              <a:latin typeface="+mn-ea"/>
            </a:endParaRPr>
          </a:p>
        </p:txBody>
      </p:sp>
      <p:sp>
        <p:nvSpPr>
          <p:cNvPr id="17" name="正方形/長方形 16"/>
          <p:cNvSpPr/>
          <p:nvPr/>
        </p:nvSpPr>
        <p:spPr>
          <a:xfrm>
            <a:off x="6541301" y="4272563"/>
            <a:ext cx="4982344" cy="707886"/>
          </a:xfrm>
          <a:prstGeom prst="rect">
            <a:avLst/>
          </a:prstGeom>
        </p:spPr>
        <p:txBody>
          <a:bodyPr wrap="square">
            <a:spAutoFit/>
          </a:bodyPr>
          <a:lstStyle/>
          <a:p>
            <a:r>
              <a:rPr lang="ja-JP" altLang="en-US" sz="2000" dirty="0" smtClean="0">
                <a:latin typeface="+mn-ea"/>
              </a:rPr>
              <a:t>施工計画書へ処分計画（</a:t>
            </a:r>
            <a:r>
              <a:rPr lang="ja-JP" altLang="en-US" sz="2000" dirty="0" smtClean="0">
                <a:solidFill>
                  <a:prstClr val="black"/>
                </a:solidFill>
              </a:rPr>
              <a:t>運搬</a:t>
            </a:r>
            <a:r>
              <a:rPr lang="ja-JP" altLang="en-US" sz="2000" dirty="0">
                <a:solidFill>
                  <a:prstClr val="black"/>
                </a:solidFill>
              </a:rPr>
              <a:t>・処分契約書・ルート図</a:t>
            </a:r>
            <a:r>
              <a:rPr lang="ja-JP" altLang="en-US" sz="2000" dirty="0" smtClean="0">
                <a:solidFill>
                  <a:prstClr val="black"/>
                </a:solidFill>
              </a:rPr>
              <a:t>等）を</a:t>
            </a:r>
            <a:r>
              <a:rPr lang="ja-JP" altLang="en-US" sz="2000" dirty="0" smtClean="0">
                <a:latin typeface="+mn-ea"/>
              </a:rPr>
              <a:t>具体的に記載（令和４年～）</a:t>
            </a:r>
            <a:endParaRPr lang="en-US" altLang="ja-JP" sz="2000" dirty="0">
              <a:latin typeface="+mn-ea"/>
            </a:endParaRPr>
          </a:p>
        </p:txBody>
      </p:sp>
      <p:sp>
        <p:nvSpPr>
          <p:cNvPr id="3" name="右矢印 2"/>
          <p:cNvSpPr/>
          <p:nvPr/>
        </p:nvSpPr>
        <p:spPr>
          <a:xfrm>
            <a:off x="5879976" y="4341522"/>
            <a:ext cx="504056" cy="569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565834889"/>
      </p:ext>
    </p:extLst>
  </p:cSld>
  <p:clrMapOvr>
    <a:masterClrMapping/>
  </p:clrMapOvr>
  <mc:AlternateContent xmlns:mc="http://schemas.openxmlformats.org/markup-compatibility/2006" xmlns:p14="http://schemas.microsoft.com/office/powerpoint/2010/main">
    <mc:Choice Requires="p14">
      <p:transition spd="slow" p14:dur="2000" advTm="36900"/>
    </mc:Choice>
    <mc:Fallback xmlns="">
      <p:transition spd="slow" advTm="36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59496" y="1777736"/>
            <a:ext cx="3106917" cy="4578615"/>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11</a:t>
            </a:fld>
            <a:endParaRPr kumimoji="1" lang="ja-JP" altLang="en-US"/>
          </a:p>
        </p:txBody>
      </p:sp>
      <p:sp>
        <p:nvSpPr>
          <p:cNvPr id="13" name="正方形/長方形 12"/>
          <p:cNvSpPr/>
          <p:nvPr/>
        </p:nvSpPr>
        <p:spPr>
          <a:xfrm>
            <a:off x="277144" y="41714"/>
            <a:ext cx="11305256" cy="1077218"/>
          </a:xfrm>
          <a:prstGeom prst="rect">
            <a:avLst/>
          </a:prstGeom>
        </p:spPr>
        <p:txBody>
          <a:bodyPr wrap="square">
            <a:spAutoFit/>
          </a:bodyPr>
          <a:lstStyle/>
          <a:p>
            <a:r>
              <a:rPr lang="ja-JP" altLang="en-US" sz="3200" dirty="0">
                <a:solidFill>
                  <a:srgbClr val="00B050"/>
                </a:solidFill>
                <a:latin typeface="+mn-ea"/>
              </a:rPr>
              <a:t>１　「公共建築工事特則仕様書（電気設備工事編）令和５年版」　　　</a:t>
            </a:r>
          </a:p>
          <a:p>
            <a:r>
              <a:rPr lang="ja-JP" altLang="en-US" sz="3200" dirty="0">
                <a:solidFill>
                  <a:srgbClr val="00B050"/>
                </a:solidFill>
                <a:latin typeface="+mn-ea"/>
              </a:rPr>
              <a:t>　　の主な改定点</a:t>
            </a:r>
          </a:p>
        </p:txBody>
      </p:sp>
      <p:sp>
        <p:nvSpPr>
          <p:cNvPr id="14" name="正方形/長方形 13"/>
          <p:cNvSpPr/>
          <p:nvPr/>
        </p:nvSpPr>
        <p:spPr>
          <a:xfrm>
            <a:off x="983432" y="1225422"/>
            <a:ext cx="4608512" cy="461665"/>
          </a:xfrm>
          <a:prstGeom prst="rect">
            <a:avLst/>
          </a:prstGeom>
        </p:spPr>
        <p:txBody>
          <a:bodyPr wrap="square">
            <a:spAutoFit/>
          </a:bodyPr>
          <a:lstStyle/>
          <a:p>
            <a:r>
              <a:rPr lang="ja-JP" altLang="en-US" sz="2400" dirty="0" smtClean="0">
                <a:latin typeface="+mn-ea"/>
              </a:rPr>
              <a:t>・工事書類の電子化（令和３年～）</a:t>
            </a:r>
            <a:endParaRPr lang="en-US" altLang="ja-JP" sz="2400" dirty="0">
              <a:latin typeface="+mn-ea"/>
            </a:endParaRPr>
          </a:p>
        </p:txBody>
      </p:sp>
      <p:pic>
        <p:nvPicPr>
          <p:cNvPr id="3" name="図 2"/>
          <p:cNvPicPr>
            <a:picLocks noChangeAspect="1"/>
          </p:cNvPicPr>
          <p:nvPr/>
        </p:nvPicPr>
        <p:blipFill>
          <a:blip r:embed="rId4"/>
          <a:stretch>
            <a:fillRect/>
          </a:stretch>
        </p:blipFill>
        <p:spPr>
          <a:xfrm>
            <a:off x="7205894" y="1473022"/>
            <a:ext cx="2282940" cy="3234810"/>
          </a:xfrm>
          <a:prstGeom prst="rect">
            <a:avLst/>
          </a:prstGeom>
          <a:ln>
            <a:solidFill>
              <a:schemeClr val="tx1"/>
            </a:solidFill>
          </a:ln>
        </p:spPr>
      </p:pic>
      <p:sp>
        <p:nvSpPr>
          <p:cNvPr id="5" name="正方形/長方形 4"/>
          <p:cNvSpPr/>
          <p:nvPr/>
        </p:nvSpPr>
        <p:spPr>
          <a:xfrm>
            <a:off x="1684460" y="5694589"/>
            <a:ext cx="2016224"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吹き出し 14"/>
          <p:cNvSpPr/>
          <p:nvPr/>
        </p:nvSpPr>
        <p:spPr>
          <a:xfrm>
            <a:off x="3522913" y="1225421"/>
            <a:ext cx="6483904" cy="4726563"/>
          </a:xfrm>
          <a:custGeom>
            <a:avLst/>
            <a:gdLst>
              <a:gd name="connsiteX0" fmla="*/ 0 w 3739226"/>
              <a:gd name="connsiteY0" fmla="*/ 623217 h 4785869"/>
              <a:gd name="connsiteX1" fmla="*/ 623217 w 3739226"/>
              <a:gd name="connsiteY1" fmla="*/ 0 h 4785869"/>
              <a:gd name="connsiteX2" fmla="*/ 623204 w 3739226"/>
              <a:gd name="connsiteY2" fmla="*/ 0 h 4785869"/>
              <a:gd name="connsiteX3" fmla="*/ 623204 w 3739226"/>
              <a:gd name="connsiteY3" fmla="*/ 0 h 4785869"/>
              <a:gd name="connsiteX4" fmla="*/ 1558011 w 3739226"/>
              <a:gd name="connsiteY4" fmla="*/ 0 h 4785869"/>
              <a:gd name="connsiteX5" fmla="*/ 3116009 w 3739226"/>
              <a:gd name="connsiteY5" fmla="*/ 0 h 4785869"/>
              <a:gd name="connsiteX6" fmla="*/ 3739226 w 3739226"/>
              <a:gd name="connsiteY6" fmla="*/ 623217 h 4785869"/>
              <a:gd name="connsiteX7" fmla="*/ 3739226 w 3739226"/>
              <a:gd name="connsiteY7" fmla="*/ 2791757 h 4785869"/>
              <a:gd name="connsiteX8" fmla="*/ 3739226 w 3739226"/>
              <a:gd name="connsiteY8" fmla="*/ 2791757 h 4785869"/>
              <a:gd name="connsiteX9" fmla="*/ 3739226 w 3739226"/>
              <a:gd name="connsiteY9" fmla="*/ 3988224 h 4785869"/>
              <a:gd name="connsiteX10" fmla="*/ 3739226 w 3739226"/>
              <a:gd name="connsiteY10" fmla="*/ 4162652 h 4785869"/>
              <a:gd name="connsiteX11" fmla="*/ 3116009 w 3739226"/>
              <a:gd name="connsiteY11" fmla="*/ 4785869 h 4785869"/>
              <a:gd name="connsiteX12" fmla="*/ 1558011 w 3739226"/>
              <a:gd name="connsiteY12" fmla="*/ 4785869 h 4785869"/>
              <a:gd name="connsiteX13" fmla="*/ 623204 w 3739226"/>
              <a:gd name="connsiteY13" fmla="*/ 4785869 h 4785869"/>
              <a:gd name="connsiteX14" fmla="*/ 623204 w 3739226"/>
              <a:gd name="connsiteY14" fmla="*/ 4785869 h 4785869"/>
              <a:gd name="connsiteX15" fmla="*/ 623217 w 3739226"/>
              <a:gd name="connsiteY15" fmla="*/ 4785869 h 4785869"/>
              <a:gd name="connsiteX16" fmla="*/ 0 w 3739226"/>
              <a:gd name="connsiteY16" fmla="*/ 4162652 h 4785869"/>
              <a:gd name="connsiteX17" fmla="*/ 0 w 3739226"/>
              <a:gd name="connsiteY17" fmla="*/ 3988224 h 4785869"/>
              <a:gd name="connsiteX18" fmla="*/ -2598014 w 3739226"/>
              <a:gd name="connsiteY18" fmla="*/ 4133699 h 4785869"/>
              <a:gd name="connsiteX19" fmla="*/ 0 w 3739226"/>
              <a:gd name="connsiteY19" fmla="*/ 2791757 h 4785869"/>
              <a:gd name="connsiteX20" fmla="*/ 0 w 3739226"/>
              <a:gd name="connsiteY20" fmla="*/ 623217 h 4785869"/>
              <a:gd name="connsiteX0" fmla="*/ 2598014 w 6337240"/>
              <a:gd name="connsiteY0" fmla="*/ 623513 h 4786165"/>
              <a:gd name="connsiteX1" fmla="*/ 3221231 w 6337240"/>
              <a:gd name="connsiteY1" fmla="*/ 296 h 4786165"/>
              <a:gd name="connsiteX2" fmla="*/ 3221218 w 6337240"/>
              <a:gd name="connsiteY2" fmla="*/ 296 h 4786165"/>
              <a:gd name="connsiteX3" fmla="*/ 3221218 w 6337240"/>
              <a:gd name="connsiteY3" fmla="*/ 296 h 4786165"/>
              <a:gd name="connsiteX4" fmla="*/ 4156025 w 6337240"/>
              <a:gd name="connsiteY4" fmla="*/ 296 h 4786165"/>
              <a:gd name="connsiteX5" fmla="*/ 5714023 w 6337240"/>
              <a:gd name="connsiteY5" fmla="*/ 296 h 4786165"/>
              <a:gd name="connsiteX6" fmla="*/ 6337240 w 6337240"/>
              <a:gd name="connsiteY6" fmla="*/ 623513 h 4786165"/>
              <a:gd name="connsiteX7" fmla="*/ 6337240 w 6337240"/>
              <a:gd name="connsiteY7" fmla="*/ 2792053 h 4786165"/>
              <a:gd name="connsiteX8" fmla="*/ 6337240 w 6337240"/>
              <a:gd name="connsiteY8" fmla="*/ 2792053 h 4786165"/>
              <a:gd name="connsiteX9" fmla="*/ 6337240 w 6337240"/>
              <a:gd name="connsiteY9" fmla="*/ 3988520 h 4786165"/>
              <a:gd name="connsiteX10" fmla="*/ 6337240 w 6337240"/>
              <a:gd name="connsiteY10" fmla="*/ 4162948 h 4786165"/>
              <a:gd name="connsiteX11" fmla="*/ 5714023 w 6337240"/>
              <a:gd name="connsiteY11" fmla="*/ 4786165 h 4786165"/>
              <a:gd name="connsiteX12" fmla="*/ 4156025 w 6337240"/>
              <a:gd name="connsiteY12" fmla="*/ 4786165 h 4786165"/>
              <a:gd name="connsiteX13" fmla="*/ 3221218 w 6337240"/>
              <a:gd name="connsiteY13" fmla="*/ 4786165 h 4786165"/>
              <a:gd name="connsiteX14" fmla="*/ 3221218 w 6337240"/>
              <a:gd name="connsiteY14" fmla="*/ 4786165 h 4786165"/>
              <a:gd name="connsiteX15" fmla="*/ 3221231 w 6337240"/>
              <a:gd name="connsiteY15" fmla="*/ 4786165 h 4786165"/>
              <a:gd name="connsiteX16" fmla="*/ 2598014 w 6337240"/>
              <a:gd name="connsiteY16" fmla="*/ 4162948 h 4786165"/>
              <a:gd name="connsiteX17" fmla="*/ 2598014 w 6337240"/>
              <a:gd name="connsiteY17" fmla="*/ 3988520 h 4786165"/>
              <a:gd name="connsiteX18" fmla="*/ 0 w 6337240"/>
              <a:gd name="connsiteY18" fmla="*/ 4133995 h 4786165"/>
              <a:gd name="connsiteX19" fmla="*/ 2598014 w 6337240"/>
              <a:gd name="connsiteY19" fmla="*/ 2792053 h 4786165"/>
              <a:gd name="connsiteX20" fmla="*/ 2598014 w 6337240"/>
              <a:gd name="connsiteY20" fmla="*/ 623513 h 4786165"/>
              <a:gd name="connsiteX0" fmla="*/ 2598014 w 6337269"/>
              <a:gd name="connsiteY0" fmla="*/ 623513 h 4786165"/>
              <a:gd name="connsiteX1" fmla="*/ 3221231 w 6337269"/>
              <a:gd name="connsiteY1" fmla="*/ 296 h 4786165"/>
              <a:gd name="connsiteX2" fmla="*/ 3221218 w 6337269"/>
              <a:gd name="connsiteY2" fmla="*/ 296 h 4786165"/>
              <a:gd name="connsiteX3" fmla="*/ 3221218 w 6337269"/>
              <a:gd name="connsiteY3" fmla="*/ 296 h 4786165"/>
              <a:gd name="connsiteX4" fmla="*/ 4156025 w 6337269"/>
              <a:gd name="connsiteY4" fmla="*/ 296 h 4786165"/>
              <a:gd name="connsiteX5" fmla="*/ 5714023 w 6337269"/>
              <a:gd name="connsiteY5" fmla="*/ 296 h 4786165"/>
              <a:gd name="connsiteX6" fmla="*/ 6337240 w 6337269"/>
              <a:gd name="connsiteY6" fmla="*/ 623513 h 4786165"/>
              <a:gd name="connsiteX7" fmla="*/ 6337240 w 6337269"/>
              <a:gd name="connsiteY7" fmla="*/ 2792053 h 4786165"/>
              <a:gd name="connsiteX8" fmla="*/ 6337240 w 6337269"/>
              <a:gd name="connsiteY8" fmla="*/ 2792053 h 4786165"/>
              <a:gd name="connsiteX9" fmla="*/ 6337240 w 6337269"/>
              <a:gd name="connsiteY9" fmla="*/ 3988520 h 4786165"/>
              <a:gd name="connsiteX10" fmla="*/ 6337240 w 6337269"/>
              <a:gd name="connsiteY10" fmla="*/ 4162948 h 4786165"/>
              <a:gd name="connsiteX11" fmla="*/ 5714023 w 6337269"/>
              <a:gd name="connsiteY11" fmla="*/ 4786165 h 4786165"/>
              <a:gd name="connsiteX12" fmla="*/ 4156025 w 6337269"/>
              <a:gd name="connsiteY12" fmla="*/ 4786165 h 4786165"/>
              <a:gd name="connsiteX13" fmla="*/ 3221218 w 6337269"/>
              <a:gd name="connsiteY13" fmla="*/ 4786165 h 4786165"/>
              <a:gd name="connsiteX14" fmla="*/ 3221218 w 6337269"/>
              <a:gd name="connsiteY14" fmla="*/ 4786165 h 4786165"/>
              <a:gd name="connsiteX15" fmla="*/ 3221231 w 6337269"/>
              <a:gd name="connsiteY15" fmla="*/ 4786165 h 4786165"/>
              <a:gd name="connsiteX16" fmla="*/ 2598014 w 6337269"/>
              <a:gd name="connsiteY16" fmla="*/ 4162948 h 4786165"/>
              <a:gd name="connsiteX17" fmla="*/ 2598014 w 6337269"/>
              <a:gd name="connsiteY17" fmla="*/ 3988520 h 4786165"/>
              <a:gd name="connsiteX18" fmla="*/ 0 w 6337269"/>
              <a:gd name="connsiteY18" fmla="*/ 4133995 h 4786165"/>
              <a:gd name="connsiteX19" fmla="*/ 2598014 w 6337269"/>
              <a:gd name="connsiteY19" fmla="*/ 2792053 h 4786165"/>
              <a:gd name="connsiteX20" fmla="*/ 2598014 w 6337269"/>
              <a:gd name="connsiteY20" fmla="*/ 623513 h 4786165"/>
              <a:gd name="connsiteX0" fmla="*/ 2598014 w 6337269"/>
              <a:gd name="connsiteY0" fmla="*/ 623513 h 4791003"/>
              <a:gd name="connsiteX1" fmla="*/ 3221231 w 6337269"/>
              <a:gd name="connsiteY1" fmla="*/ 296 h 4791003"/>
              <a:gd name="connsiteX2" fmla="*/ 3221218 w 6337269"/>
              <a:gd name="connsiteY2" fmla="*/ 296 h 4791003"/>
              <a:gd name="connsiteX3" fmla="*/ 3221218 w 6337269"/>
              <a:gd name="connsiteY3" fmla="*/ 296 h 4791003"/>
              <a:gd name="connsiteX4" fmla="*/ 4156025 w 6337269"/>
              <a:gd name="connsiteY4" fmla="*/ 296 h 4791003"/>
              <a:gd name="connsiteX5" fmla="*/ 5714023 w 6337269"/>
              <a:gd name="connsiteY5" fmla="*/ 296 h 4791003"/>
              <a:gd name="connsiteX6" fmla="*/ 6337240 w 6337269"/>
              <a:gd name="connsiteY6" fmla="*/ 623513 h 4791003"/>
              <a:gd name="connsiteX7" fmla="*/ 6337240 w 6337269"/>
              <a:gd name="connsiteY7" fmla="*/ 2792053 h 4791003"/>
              <a:gd name="connsiteX8" fmla="*/ 6337240 w 6337269"/>
              <a:gd name="connsiteY8" fmla="*/ 2792053 h 4791003"/>
              <a:gd name="connsiteX9" fmla="*/ 6337240 w 6337269"/>
              <a:gd name="connsiteY9" fmla="*/ 3988520 h 4791003"/>
              <a:gd name="connsiteX10" fmla="*/ 6337240 w 6337269"/>
              <a:gd name="connsiteY10" fmla="*/ 4162948 h 4791003"/>
              <a:gd name="connsiteX11" fmla="*/ 5714023 w 6337269"/>
              <a:gd name="connsiteY11" fmla="*/ 4786165 h 4791003"/>
              <a:gd name="connsiteX12" fmla="*/ 4156025 w 6337269"/>
              <a:gd name="connsiteY12" fmla="*/ 4786165 h 4791003"/>
              <a:gd name="connsiteX13" fmla="*/ 3221218 w 6337269"/>
              <a:gd name="connsiteY13" fmla="*/ 4786165 h 4791003"/>
              <a:gd name="connsiteX14" fmla="*/ 3221218 w 6337269"/>
              <a:gd name="connsiteY14" fmla="*/ 4786165 h 4791003"/>
              <a:gd name="connsiteX15" fmla="*/ 3221231 w 6337269"/>
              <a:gd name="connsiteY15" fmla="*/ 4786165 h 4791003"/>
              <a:gd name="connsiteX16" fmla="*/ 2598014 w 6337269"/>
              <a:gd name="connsiteY16" fmla="*/ 4162948 h 4791003"/>
              <a:gd name="connsiteX17" fmla="*/ 2598014 w 6337269"/>
              <a:gd name="connsiteY17" fmla="*/ 3988520 h 4791003"/>
              <a:gd name="connsiteX18" fmla="*/ 0 w 6337269"/>
              <a:gd name="connsiteY18" fmla="*/ 4133995 h 4791003"/>
              <a:gd name="connsiteX19" fmla="*/ 2598014 w 6337269"/>
              <a:gd name="connsiteY19" fmla="*/ 2792053 h 4791003"/>
              <a:gd name="connsiteX20" fmla="*/ 2598014 w 6337269"/>
              <a:gd name="connsiteY20" fmla="*/ 623513 h 4791003"/>
              <a:gd name="connsiteX0" fmla="*/ 2598014 w 6337269"/>
              <a:gd name="connsiteY0" fmla="*/ 623513 h 4791003"/>
              <a:gd name="connsiteX1" fmla="*/ 3221231 w 6337269"/>
              <a:gd name="connsiteY1" fmla="*/ 296 h 4791003"/>
              <a:gd name="connsiteX2" fmla="*/ 3221218 w 6337269"/>
              <a:gd name="connsiteY2" fmla="*/ 296 h 4791003"/>
              <a:gd name="connsiteX3" fmla="*/ 3221218 w 6337269"/>
              <a:gd name="connsiteY3" fmla="*/ 296 h 4791003"/>
              <a:gd name="connsiteX4" fmla="*/ 4156025 w 6337269"/>
              <a:gd name="connsiteY4" fmla="*/ 296 h 4791003"/>
              <a:gd name="connsiteX5" fmla="*/ 5714023 w 6337269"/>
              <a:gd name="connsiteY5" fmla="*/ 296 h 4791003"/>
              <a:gd name="connsiteX6" fmla="*/ 6337240 w 6337269"/>
              <a:gd name="connsiteY6" fmla="*/ 623513 h 4791003"/>
              <a:gd name="connsiteX7" fmla="*/ 6337240 w 6337269"/>
              <a:gd name="connsiteY7" fmla="*/ 2792053 h 4791003"/>
              <a:gd name="connsiteX8" fmla="*/ 6337240 w 6337269"/>
              <a:gd name="connsiteY8" fmla="*/ 2792053 h 4791003"/>
              <a:gd name="connsiteX9" fmla="*/ 6337240 w 6337269"/>
              <a:gd name="connsiteY9" fmla="*/ 3988520 h 4791003"/>
              <a:gd name="connsiteX10" fmla="*/ 6337240 w 6337269"/>
              <a:gd name="connsiteY10" fmla="*/ 4162948 h 4791003"/>
              <a:gd name="connsiteX11" fmla="*/ 5714023 w 6337269"/>
              <a:gd name="connsiteY11" fmla="*/ 4786165 h 4791003"/>
              <a:gd name="connsiteX12" fmla="*/ 4156025 w 6337269"/>
              <a:gd name="connsiteY12" fmla="*/ 4786165 h 4791003"/>
              <a:gd name="connsiteX13" fmla="*/ 3221218 w 6337269"/>
              <a:gd name="connsiteY13" fmla="*/ 4786165 h 4791003"/>
              <a:gd name="connsiteX14" fmla="*/ 3221218 w 6337269"/>
              <a:gd name="connsiteY14" fmla="*/ 4786165 h 4791003"/>
              <a:gd name="connsiteX15" fmla="*/ 3221231 w 6337269"/>
              <a:gd name="connsiteY15" fmla="*/ 4786165 h 4791003"/>
              <a:gd name="connsiteX16" fmla="*/ 2598014 w 6337269"/>
              <a:gd name="connsiteY16" fmla="*/ 4162948 h 4791003"/>
              <a:gd name="connsiteX17" fmla="*/ 2598014 w 6337269"/>
              <a:gd name="connsiteY17" fmla="*/ 3988520 h 4791003"/>
              <a:gd name="connsiteX18" fmla="*/ 0 w 6337269"/>
              <a:gd name="connsiteY18" fmla="*/ 4133995 h 4791003"/>
              <a:gd name="connsiteX19" fmla="*/ 2598014 w 6337269"/>
              <a:gd name="connsiteY19" fmla="*/ 2792053 h 4791003"/>
              <a:gd name="connsiteX20" fmla="*/ 2598014 w 6337269"/>
              <a:gd name="connsiteY20" fmla="*/ 623513 h 4791003"/>
              <a:gd name="connsiteX0" fmla="*/ 2598014 w 6337269"/>
              <a:gd name="connsiteY0" fmla="*/ 623513 h 4791003"/>
              <a:gd name="connsiteX1" fmla="*/ 3221231 w 6337269"/>
              <a:gd name="connsiteY1" fmla="*/ 296 h 4791003"/>
              <a:gd name="connsiteX2" fmla="*/ 3221218 w 6337269"/>
              <a:gd name="connsiteY2" fmla="*/ 296 h 4791003"/>
              <a:gd name="connsiteX3" fmla="*/ 3221218 w 6337269"/>
              <a:gd name="connsiteY3" fmla="*/ 296 h 4791003"/>
              <a:gd name="connsiteX4" fmla="*/ 4156025 w 6337269"/>
              <a:gd name="connsiteY4" fmla="*/ 296 h 4791003"/>
              <a:gd name="connsiteX5" fmla="*/ 5714023 w 6337269"/>
              <a:gd name="connsiteY5" fmla="*/ 296 h 4791003"/>
              <a:gd name="connsiteX6" fmla="*/ 6337240 w 6337269"/>
              <a:gd name="connsiteY6" fmla="*/ 623513 h 4791003"/>
              <a:gd name="connsiteX7" fmla="*/ 6337240 w 6337269"/>
              <a:gd name="connsiteY7" fmla="*/ 2792053 h 4791003"/>
              <a:gd name="connsiteX8" fmla="*/ 6337240 w 6337269"/>
              <a:gd name="connsiteY8" fmla="*/ 2792053 h 4791003"/>
              <a:gd name="connsiteX9" fmla="*/ 6337240 w 6337269"/>
              <a:gd name="connsiteY9" fmla="*/ 3988520 h 4791003"/>
              <a:gd name="connsiteX10" fmla="*/ 6337240 w 6337269"/>
              <a:gd name="connsiteY10" fmla="*/ 4162948 h 4791003"/>
              <a:gd name="connsiteX11" fmla="*/ 5714023 w 6337269"/>
              <a:gd name="connsiteY11" fmla="*/ 4786165 h 4791003"/>
              <a:gd name="connsiteX12" fmla="*/ 4156025 w 6337269"/>
              <a:gd name="connsiteY12" fmla="*/ 4786165 h 4791003"/>
              <a:gd name="connsiteX13" fmla="*/ 3221218 w 6337269"/>
              <a:gd name="connsiteY13" fmla="*/ 4786165 h 4791003"/>
              <a:gd name="connsiteX14" fmla="*/ 3221218 w 6337269"/>
              <a:gd name="connsiteY14" fmla="*/ 4786165 h 4791003"/>
              <a:gd name="connsiteX15" fmla="*/ 3221231 w 6337269"/>
              <a:gd name="connsiteY15" fmla="*/ 4786165 h 4791003"/>
              <a:gd name="connsiteX16" fmla="*/ 2598014 w 6337269"/>
              <a:gd name="connsiteY16" fmla="*/ 4162948 h 4791003"/>
              <a:gd name="connsiteX17" fmla="*/ 2598014 w 6337269"/>
              <a:gd name="connsiteY17" fmla="*/ 3988520 h 4791003"/>
              <a:gd name="connsiteX18" fmla="*/ 0 w 6337269"/>
              <a:gd name="connsiteY18" fmla="*/ 4133995 h 4791003"/>
              <a:gd name="connsiteX19" fmla="*/ 2598014 w 6337269"/>
              <a:gd name="connsiteY19" fmla="*/ 2792053 h 4791003"/>
              <a:gd name="connsiteX20" fmla="*/ 2598014 w 6337269"/>
              <a:gd name="connsiteY20" fmla="*/ 623513 h 4791003"/>
              <a:gd name="connsiteX0" fmla="*/ 2695986 w 6435241"/>
              <a:gd name="connsiteY0" fmla="*/ 623513 h 4791003"/>
              <a:gd name="connsiteX1" fmla="*/ 3319203 w 6435241"/>
              <a:gd name="connsiteY1" fmla="*/ 296 h 4791003"/>
              <a:gd name="connsiteX2" fmla="*/ 3319190 w 6435241"/>
              <a:gd name="connsiteY2" fmla="*/ 296 h 4791003"/>
              <a:gd name="connsiteX3" fmla="*/ 3319190 w 6435241"/>
              <a:gd name="connsiteY3" fmla="*/ 296 h 4791003"/>
              <a:gd name="connsiteX4" fmla="*/ 4253997 w 6435241"/>
              <a:gd name="connsiteY4" fmla="*/ 296 h 4791003"/>
              <a:gd name="connsiteX5" fmla="*/ 5811995 w 6435241"/>
              <a:gd name="connsiteY5" fmla="*/ 296 h 4791003"/>
              <a:gd name="connsiteX6" fmla="*/ 6435212 w 6435241"/>
              <a:gd name="connsiteY6" fmla="*/ 623513 h 4791003"/>
              <a:gd name="connsiteX7" fmla="*/ 6435212 w 6435241"/>
              <a:gd name="connsiteY7" fmla="*/ 2792053 h 4791003"/>
              <a:gd name="connsiteX8" fmla="*/ 6435212 w 6435241"/>
              <a:gd name="connsiteY8" fmla="*/ 2792053 h 4791003"/>
              <a:gd name="connsiteX9" fmla="*/ 6435212 w 6435241"/>
              <a:gd name="connsiteY9" fmla="*/ 3988520 h 4791003"/>
              <a:gd name="connsiteX10" fmla="*/ 6435212 w 6435241"/>
              <a:gd name="connsiteY10" fmla="*/ 4162948 h 4791003"/>
              <a:gd name="connsiteX11" fmla="*/ 5811995 w 6435241"/>
              <a:gd name="connsiteY11" fmla="*/ 4786165 h 4791003"/>
              <a:gd name="connsiteX12" fmla="*/ 4253997 w 6435241"/>
              <a:gd name="connsiteY12" fmla="*/ 4786165 h 4791003"/>
              <a:gd name="connsiteX13" fmla="*/ 3319190 w 6435241"/>
              <a:gd name="connsiteY13" fmla="*/ 4786165 h 4791003"/>
              <a:gd name="connsiteX14" fmla="*/ 3319190 w 6435241"/>
              <a:gd name="connsiteY14" fmla="*/ 4786165 h 4791003"/>
              <a:gd name="connsiteX15" fmla="*/ 3319203 w 6435241"/>
              <a:gd name="connsiteY15" fmla="*/ 4786165 h 4791003"/>
              <a:gd name="connsiteX16" fmla="*/ 2695986 w 6435241"/>
              <a:gd name="connsiteY16" fmla="*/ 4162948 h 4791003"/>
              <a:gd name="connsiteX17" fmla="*/ 2695986 w 6435241"/>
              <a:gd name="connsiteY17" fmla="*/ 3988520 h 4791003"/>
              <a:gd name="connsiteX18" fmla="*/ 0 w 6435241"/>
              <a:gd name="connsiteY18" fmla="*/ 4340823 h 4791003"/>
              <a:gd name="connsiteX19" fmla="*/ 2695986 w 6435241"/>
              <a:gd name="connsiteY19" fmla="*/ 2792053 h 4791003"/>
              <a:gd name="connsiteX20" fmla="*/ 2695986 w 6435241"/>
              <a:gd name="connsiteY20" fmla="*/ 623513 h 4791003"/>
              <a:gd name="connsiteX0" fmla="*/ 2717758 w 6457013"/>
              <a:gd name="connsiteY0" fmla="*/ 623513 h 4791003"/>
              <a:gd name="connsiteX1" fmla="*/ 3340975 w 6457013"/>
              <a:gd name="connsiteY1" fmla="*/ 296 h 4791003"/>
              <a:gd name="connsiteX2" fmla="*/ 3340962 w 6457013"/>
              <a:gd name="connsiteY2" fmla="*/ 296 h 4791003"/>
              <a:gd name="connsiteX3" fmla="*/ 3340962 w 6457013"/>
              <a:gd name="connsiteY3" fmla="*/ 296 h 4791003"/>
              <a:gd name="connsiteX4" fmla="*/ 4275769 w 6457013"/>
              <a:gd name="connsiteY4" fmla="*/ 296 h 4791003"/>
              <a:gd name="connsiteX5" fmla="*/ 5833767 w 6457013"/>
              <a:gd name="connsiteY5" fmla="*/ 296 h 4791003"/>
              <a:gd name="connsiteX6" fmla="*/ 6456984 w 6457013"/>
              <a:gd name="connsiteY6" fmla="*/ 623513 h 4791003"/>
              <a:gd name="connsiteX7" fmla="*/ 6456984 w 6457013"/>
              <a:gd name="connsiteY7" fmla="*/ 2792053 h 4791003"/>
              <a:gd name="connsiteX8" fmla="*/ 6456984 w 6457013"/>
              <a:gd name="connsiteY8" fmla="*/ 2792053 h 4791003"/>
              <a:gd name="connsiteX9" fmla="*/ 6456984 w 6457013"/>
              <a:gd name="connsiteY9" fmla="*/ 3988520 h 4791003"/>
              <a:gd name="connsiteX10" fmla="*/ 6456984 w 6457013"/>
              <a:gd name="connsiteY10" fmla="*/ 4162948 h 4791003"/>
              <a:gd name="connsiteX11" fmla="*/ 5833767 w 6457013"/>
              <a:gd name="connsiteY11" fmla="*/ 4786165 h 4791003"/>
              <a:gd name="connsiteX12" fmla="*/ 4275769 w 6457013"/>
              <a:gd name="connsiteY12" fmla="*/ 4786165 h 4791003"/>
              <a:gd name="connsiteX13" fmla="*/ 3340962 w 6457013"/>
              <a:gd name="connsiteY13" fmla="*/ 4786165 h 4791003"/>
              <a:gd name="connsiteX14" fmla="*/ 3340962 w 6457013"/>
              <a:gd name="connsiteY14" fmla="*/ 4786165 h 4791003"/>
              <a:gd name="connsiteX15" fmla="*/ 3340975 w 6457013"/>
              <a:gd name="connsiteY15" fmla="*/ 4786165 h 4791003"/>
              <a:gd name="connsiteX16" fmla="*/ 2717758 w 6457013"/>
              <a:gd name="connsiteY16" fmla="*/ 4162948 h 4791003"/>
              <a:gd name="connsiteX17" fmla="*/ 2717758 w 6457013"/>
              <a:gd name="connsiteY17" fmla="*/ 3988520 h 4791003"/>
              <a:gd name="connsiteX18" fmla="*/ 0 w 6457013"/>
              <a:gd name="connsiteY18" fmla="*/ 4362595 h 4791003"/>
              <a:gd name="connsiteX19" fmla="*/ 2717758 w 6457013"/>
              <a:gd name="connsiteY19" fmla="*/ 2792053 h 4791003"/>
              <a:gd name="connsiteX20" fmla="*/ 2717758 w 6457013"/>
              <a:gd name="connsiteY20" fmla="*/ 623513 h 4791003"/>
              <a:gd name="connsiteX0" fmla="*/ 2685101 w 6424356"/>
              <a:gd name="connsiteY0" fmla="*/ 623513 h 4791003"/>
              <a:gd name="connsiteX1" fmla="*/ 3308318 w 6424356"/>
              <a:gd name="connsiteY1" fmla="*/ 296 h 4791003"/>
              <a:gd name="connsiteX2" fmla="*/ 3308305 w 6424356"/>
              <a:gd name="connsiteY2" fmla="*/ 296 h 4791003"/>
              <a:gd name="connsiteX3" fmla="*/ 3308305 w 6424356"/>
              <a:gd name="connsiteY3" fmla="*/ 296 h 4791003"/>
              <a:gd name="connsiteX4" fmla="*/ 4243112 w 6424356"/>
              <a:gd name="connsiteY4" fmla="*/ 296 h 4791003"/>
              <a:gd name="connsiteX5" fmla="*/ 5801110 w 6424356"/>
              <a:gd name="connsiteY5" fmla="*/ 296 h 4791003"/>
              <a:gd name="connsiteX6" fmla="*/ 6424327 w 6424356"/>
              <a:gd name="connsiteY6" fmla="*/ 623513 h 4791003"/>
              <a:gd name="connsiteX7" fmla="*/ 6424327 w 6424356"/>
              <a:gd name="connsiteY7" fmla="*/ 2792053 h 4791003"/>
              <a:gd name="connsiteX8" fmla="*/ 6424327 w 6424356"/>
              <a:gd name="connsiteY8" fmla="*/ 2792053 h 4791003"/>
              <a:gd name="connsiteX9" fmla="*/ 6424327 w 6424356"/>
              <a:gd name="connsiteY9" fmla="*/ 3988520 h 4791003"/>
              <a:gd name="connsiteX10" fmla="*/ 6424327 w 6424356"/>
              <a:gd name="connsiteY10" fmla="*/ 4162948 h 4791003"/>
              <a:gd name="connsiteX11" fmla="*/ 5801110 w 6424356"/>
              <a:gd name="connsiteY11" fmla="*/ 4786165 h 4791003"/>
              <a:gd name="connsiteX12" fmla="*/ 4243112 w 6424356"/>
              <a:gd name="connsiteY12" fmla="*/ 4786165 h 4791003"/>
              <a:gd name="connsiteX13" fmla="*/ 3308305 w 6424356"/>
              <a:gd name="connsiteY13" fmla="*/ 4786165 h 4791003"/>
              <a:gd name="connsiteX14" fmla="*/ 3308305 w 6424356"/>
              <a:gd name="connsiteY14" fmla="*/ 4786165 h 4791003"/>
              <a:gd name="connsiteX15" fmla="*/ 3308318 w 6424356"/>
              <a:gd name="connsiteY15" fmla="*/ 4786165 h 4791003"/>
              <a:gd name="connsiteX16" fmla="*/ 2685101 w 6424356"/>
              <a:gd name="connsiteY16" fmla="*/ 4162948 h 4791003"/>
              <a:gd name="connsiteX17" fmla="*/ 2685101 w 6424356"/>
              <a:gd name="connsiteY17" fmla="*/ 3988520 h 4791003"/>
              <a:gd name="connsiteX18" fmla="*/ 0 w 6424356"/>
              <a:gd name="connsiteY18" fmla="*/ 4321107 h 4791003"/>
              <a:gd name="connsiteX19" fmla="*/ 2685101 w 6424356"/>
              <a:gd name="connsiteY19" fmla="*/ 2792053 h 4791003"/>
              <a:gd name="connsiteX20" fmla="*/ 2685101 w 6424356"/>
              <a:gd name="connsiteY20" fmla="*/ 623513 h 4791003"/>
              <a:gd name="connsiteX0" fmla="*/ 2695987 w 6435242"/>
              <a:gd name="connsiteY0" fmla="*/ 623513 h 4791003"/>
              <a:gd name="connsiteX1" fmla="*/ 3319204 w 6435242"/>
              <a:gd name="connsiteY1" fmla="*/ 296 h 4791003"/>
              <a:gd name="connsiteX2" fmla="*/ 3319191 w 6435242"/>
              <a:gd name="connsiteY2" fmla="*/ 296 h 4791003"/>
              <a:gd name="connsiteX3" fmla="*/ 3319191 w 6435242"/>
              <a:gd name="connsiteY3" fmla="*/ 296 h 4791003"/>
              <a:gd name="connsiteX4" fmla="*/ 4253998 w 6435242"/>
              <a:gd name="connsiteY4" fmla="*/ 296 h 4791003"/>
              <a:gd name="connsiteX5" fmla="*/ 5811996 w 6435242"/>
              <a:gd name="connsiteY5" fmla="*/ 296 h 4791003"/>
              <a:gd name="connsiteX6" fmla="*/ 6435213 w 6435242"/>
              <a:gd name="connsiteY6" fmla="*/ 623513 h 4791003"/>
              <a:gd name="connsiteX7" fmla="*/ 6435213 w 6435242"/>
              <a:gd name="connsiteY7" fmla="*/ 2792053 h 4791003"/>
              <a:gd name="connsiteX8" fmla="*/ 6435213 w 6435242"/>
              <a:gd name="connsiteY8" fmla="*/ 2792053 h 4791003"/>
              <a:gd name="connsiteX9" fmla="*/ 6435213 w 6435242"/>
              <a:gd name="connsiteY9" fmla="*/ 3988520 h 4791003"/>
              <a:gd name="connsiteX10" fmla="*/ 6435213 w 6435242"/>
              <a:gd name="connsiteY10" fmla="*/ 4162948 h 4791003"/>
              <a:gd name="connsiteX11" fmla="*/ 5811996 w 6435242"/>
              <a:gd name="connsiteY11" fmla="*/ 4786165 h 4791003"/>
              <a:gd name="connsiteX12" fmla="*/ 4253998 w 6435242"/>
              <a:gd name="connsiteY12" fmla="*/ 4786165 h 4791003"/>
              <a:gd name="connsiteX13" fmla="*/ 3319191 w 6435242"/>
              <a:gd name="connsiteY13" fmla="*/ 4786165 h 4791003"/>
              <a:gd name="connsiteX14" fmla="*/ 3319191 w 6435242"/>
              <a:gd name="connsiteY14" fmla="*/ 4786165 h 4791003"/>
              <a:gd name="connsiteX15" fmla="*/ 3319204 w 6435242"/>
              <a:gd name="connsiteY15" fmla="*/ 4786165 h 4791003"/>
              <a:gd name="connsiteX16" fmla="*/ 2695987 w 6435242"/>
              <a:gd name="connsiteY16" fmla="*/ 4162948 h 4791003"/>
              <a:gd name="connsiteX17" fmla="*/ 2695987 w 6435242"/>
              <a:gd name="connsiteY17" fmla="*/ 3988520 h 4791003"/>
              <a:gd name="connsiteX18" fmla="*/ 0 w 6435242"/>
              <a:gd name="connsiteY18" fmla="*/ 4289991 h 4791003"/>
              <a:gd name="connsiteX19" fmla="*/ 2695987 w 6435242"/>
              <a:gd name="connsiteY19" fmla="*/ 2792053 h 4791003"/>
              <a:gd name="connsiteX20" fmla="*/ 2695987 w 6435242"/>
              <a:gd name="connsiteY20" fmla="*/ 623513 h 4791003"/>
              <a:gd name="connsiteX0" fmla="*/ 2640231 w 6379486"/>
              <a:gd name="connsiteY0" fmla="*/ 623513 h 5607976"/>
              <a:gd name="connsiteX1" fmla="*/ 3263448 w 6379486"/>
              <a:gd name="connsiteY1" fmla="*/ 296 h 5607976"/>
              <a:gd name="connsiteX2" fmla="*/ 3263435 w 6379486"/>
              <a:gd name="connsiteY2" fmla="*/ 296 h 5607976"/>
              <a:gd name="connsiteX3" fmla="*/ 3263435 w 6379486"/>
              <a:gd name="connsiteY3" fmla="*/ 296 h 5607976"/>
              <a:gd name="connsiteX4" fmla="*/ 4198242 w 6379486"/>
              <a:gd name="connsiteY4" fmla="*/ 296 h 5607976"/>
              <a:gd name="connsiteX5" fmla="*/ 5756240 w 6379486"/>
              <a:gd name="connsiteY5" fmla="*/ 296 h 5607976"/>
              <a:gd name="connsiteX6" fmla="*/ 6379457 w 6379486"/>
              <a:gd name="connsiteY6" fmla="*/ 623513 h 5607976"/>
              <a:gd name="connsiteX7" fmla="*/ 6379457 w 6379486"/>
              <a:gd name="connsiteY7" fmla="*/ 2792053 h 5607976"/>
              <a:gd name="connsiteX8" fmla="*/ 6379457 w 6379486"/>
              <a:gd name="connsiteY8" fmla="*/ 2792053 h 5607976"/>
              <a:gd name="connsiteX9" fmla="*/ 6379457 w 6379486"/>
              <a:gd name="connsiteY9" fmla="*/ 3988520 h 5607976"/>
              <a:gd name="connsiteX10" fmla="*/ 6379457 w 6379486"/>
              <a:gd name="connsiteY10" fmla="*/ 4162948 h 5607976"/>
              <a:gd name="connsiteX11" fmla="*/ 5756240 w 6379486"/>
              <a:gd name="connsiteY11" fmla="*/ 4786165 h 5607976"/>
              <a:gd name="connsiteX12" fmla="*/ 4198242 w 6379486"/>
              <a:gd name="connsiteY12" fmla="*/ 4786165 h 5607976"/>
              <a:gd name="connsiteX13" fmla="*/ 3263435 w 6379486"/>
              <a:gd name="connsiteY13" fmla="*/ 4786165 h 5607976"/>
              <a:gd name="connsiteX14" fmla="*/ 3263435 w 6379486"/>
              <a:gd name="connsiteY14" fmla="*/ 4786165 h 5607976"/>
              <a:gd name="connsiteX15" fmla="*/ 3263448 w 6379486"/>
              <a:gd name="connsiteY15" fmla="*/ 4786165 h 5607976"/>
              <a:gd name="connsiteX16" fmla="*/ 2640231 w 6379486"/>
              <a:gd name="connsiteY16" fmla="*/ 4162948 h 5607976"/>
              <a:gd name="connsiteX17" fmla="*/ 2640231 w 6379486"/>
              <a:gd name="connsiteY17" fmla="*/ 3988520 h 5607976"/>
              <a:gd name="connsiteX18" fmla="*/ 0 w 6379486"/>
              <a:gd name="connsiteY18" fmla="*/ 5607976 h 5607976"/>
              <a:gd name="connsiteX19" fmla="*/ 2640231 w 6379486"/>
              <a:gd name="connsiteY19" fmla="*/ 2792053 h 5607976"/>
              <a:gd name="connsiteX20" fmla="*/ 2640231 w 6379486"/>
              <a:gd name="connsiteY20" fmla="*/ 623513 h 5607976"/>
              <a:gd name="connsiteX0" fmla="*/ 2785196 w 6524451"/>
              <a:gd name="connsiteY0" fmla="*/ 623513 h 5944482"/>
              <a:gd name="connsiteX1" fmla="*/ 3408413 w 6524451"/>
              <a:gd name="connsiteY1" fmla="*/ 296 h 5944482"/>
              <a:gd name="connsiteX2" fmla="*/ 3408400 w 6524451"/>
              <a:gd name="connsiteY2" fmla="*/ 296 h 5944482"/>
              <a:gd name="connsiteX3" fmla="*/ 3408400 w 6524451"/>
              <a:gd name="connsiteY3" fmla="*/ 296 h 5944482"/>
              <a:gd name="connsiteX4" fmla="*/ 4343207 w 6524451"/>
              <a:gd name="connsiteY4" fmla="*/ 296 h 5944482"/>
              <a:gd name="connsiteX5" fmla="*/ 5901205 w 6524451"/>
              <a:gd name="connsiteY5" fmla="*/ 296 h 5944482"/>
              <a:gd name="connsiteX6" fmla="*/ 6524422 w 6524451"/>
              <a:gd name="connsiteY6" fmla="*/ 623513 h 5944482"/>
              <a:gd name="connsiteX7" fmla="*/ 6524422 w 6524451"/>
              <a:gd name="connsiteY7" fmla="*/ 2792053 h 5944482"/>
              <a:gd name="connsiteX8" fmla="*/ 6524422 w 6524451"/>
              <a:gd name="connsiteY8" fmla="*/ 2792053 h 5944482"/>
              <a:gd name="connsiteX9" fmla="*/ 6524422 w 6524451"/>
              <a:gd name="connsiteY9" fmla="*/ 3988520 h 5944482"/>
              <a:gd name="connsiteX10" fmla="*/ 6524422 w 6524451"/>
              <a:gd name="connsiteY10" fmla="*/ 4162948 h 5944482"/>
              <a:gd name="connsiteX11" fmla="*/ 5901205 w 6524451"/>
              <a:gd name="connsiteY11" fmla="*/ 4786165 h 5944482"/>
              <a:gd name="connsiteX12" fmla="*/ 4343207 w 6524451"/>
              <a:gd name="connsiteY12" fmla="*/ 4786165 h 5944482"/>
              <a:gd name="connsiteX13" fmla="*/ 3408400 w 6524451"/>
              <a:gd name="connsiteY13" fmla="*/ 4786165 h 5944482"/>
              <a:gd name="connsiteX14" fmla="*/ 3408400 w 6524451"/>
              <a:gd name="connsiteY14" fmla="*/ 4786165 h 5944482"/>
              <a:gd name="connsiteX15" fmla="*/ 3408413 w 6524451"/>
              <a:gd name="connsiteY15" fmla="*/ 4786165 h 5944482"/>
              <a:gd name="connsiteX16" fmla="*/ 2785196 w 6524451"/>
              <a:gd name="connsiteY16" fmla="*/ 4162948 h 5944482"/>
              <a:gd name="connsiteX17" fmla="*/ 2785196 w 6524451"/>
              <a:gd name="connsiteY17" fmla="*/ 3988520 h 5944482"/>
              <a:gd name="connsiteX18" fmla="*/ 0 w 6524451"/>
              <a:gd name="connsiteY18" fmla="*/ 5944482 h 5944482"/>
              <a:gd name="connsiteX19" fmla="*/ 2785196 w 6524451"/>
              <a:gd name="connsiteY19" fmla="*/ 2792053 h 5944482"/>
              <a:gd name="connsiteX20" fmla="*/ 2785196 w 6524451"/>
              <a:gd name="connsiteY20" fmla="*/ 623513 h 5944482"/>
              <a:gd name="connsiteX0" fmla="*/ 3556240 w 7295495"/>
              <a:gd name="connsiteY0" fmla="*/ 623513 h 5876045"/>
              <a:gd name="connsiteX1" fmla="*/ 4179457 w 7295495"/>
              <a:gd name="connsiteY1" fmla="*/ 296 h 5876045"/>
              <a:gd name="connsiteX2" fmla="*/ 4179444 w 7295495"/>
              <a:gd name="connsiteY2" fmla="*/ 296 h 5876045"/>
              <a:gd name="connsiteX3" fmla="*/ 4179444 w 7295495"/>
              <a:gd name="connsiteY3" fmla="*/ 296 h 5876045"/>
              <a:gd name="connsiteX4" fmla="*/ 5114251 w 7295495"/>
              <a:gd name="connsiteY4" fmla="*/ 296 h 5876045"/>
              <a:gd name="connsiteX5" fmla="*/ 6672249 w 7295495"/>
              <a:gd name="connsiteY5" fmla="*/ 296 h 5876045"/>
              <a:gd name="connsiteX6" fmla="*/ 7295466 w 7295495"/>
              <a:gd name="connsiteY6" fmla="*/ 623513 h 5876045"/>
              <a:gd name="connsiteX7" fmla="*/ 7295466 w 7295495"/>
              <a:gd name="connsiteY7" fmla="*/ 2792053 h 5876045"/>
              <a:gd name="connsiteX8" fmla="*/ 7295466 w 7295495"/>
              <a:gd name="connsiteY8" fmla="*/ 2792053 h 5876045"/>
              <a:gd name="connsiteX9" fmla="*/ 7295466 w 7295495"/>
              <a:gd name="connsiteY9" fmla="*/ 3988520 h 5876045"/>
              <a:gd name="connsiteX10" fmla="*/ 7295466 w 7295495"/>
              <a:gd name="connsiteY10" fmla="*/ 4162948 h 5876045"/>
              <a:gd name="connsiteX11" fmla="*/ 6672249 w 7295495"/>
              <a:gd name="connsiteY11" fmla="*/ 4786165 h 5876045"/>
              <a:gd name="connsiteX12" fmla="*/ 5114251 w 7295495"/>
              <a:gd name="connsiteY12" fmla="*/ 4786165 h 5876045"/>
              <a:gd name="connsiteX13" fmla="*/ 4179444 w 7295495"/>
              <a:gd name="connsiteY13" fmla="*/ 4786165 h 5876045"/>
              <a:gd name="connsiteX14" fmla="*/ 4179444 w 7295495"/>
              <a:gd name="connsiteY14" fmla="*/ 4786165 h 5876045"/>
              <a:gd name="connsiteX15" fmla="*/ 4179457 w 7295495"/>
              <a:gd name="connsiteY15" fmla="*/ 4786165 h 5876045"/>
              <a:gd name="connsiteX16" fmla="*/ 3556240 w 7295495"/>
              <a:gd name="connsiteY16" fmla="*/ 4162948 h 5876045"/>
              <a:gd name="connsiteX17" fmla="*/ 3556240 w 7295495"/>
              <a:gd name="connsiteY17" fmla="*/ 3988520 h 5876045"/>
              <a:gd name="connsiteX18" fmla="*/ 0 w 7295495"/>
              <a:gd name="connsiteY18" fmla="*/ 5876045 h 5876045"/>
              <a:gd name="connsiteX19" fmla="*/ 3556240 w 7295495"/>
              <a:gd name="connsiteY19" fmla="*/ 2792053 h 5876045"/>
              <a:gd name="connsiteX20" fmla="*/ 3556240 w 7295495"/>
              <a:gd name="connsiteY20" fmla="*/ 623513 h 5876045"/>
              <a:gd name="connsiteX0" fmla="*/ 3593548 w 7332803"/>
              <a:gd name="connsiteY0" fmla="*/ 623513 h 5973933"/>
              <a:gd name="connsiteX1" fmla="*/ 4216765 w 7332803"/>
              <a:gd name="connsiteY1" fmla="*/ 296 h 5973933"/>
              <a:gd name="connsiteX2" fmla="*/ 4216752 w 7332803"/>
              <a:gd name="connsiteY2" fmla="*/ 296 h 5973933"/>
              <a:gd name="connsiteX3" fmla="*/ 4216752 w 7332803"/>
              <a:gd name="connsiteY3" fmla="*/ 296 h 5973933"/>
              <a:gd name="connsiteX4" fmla="*/ 5151559 w 7332803"/>
              <a:gd name="connsiteY4" fmla="*/ 296 h 5973933"/>
              <a:gd name="connsiteX5" fmla="*/ 6709557 w 7332803"/>
              <a:gd name="connsiteY5" fmla="*/ 296 h 5973933"/>
              <a:gd name="connsiteX6" fmla="*/ 7332774 w 7332803"/>
              <a:gd name="connsiteY6" fmla="*/ 623513 h 5973933"/>
              <a:gd name="connsiteX7" fmla="*/ 7332774 w 7332803"/>
              <a:gd name="connsiteY7" fmla="*/ 2792053 h 5973933"/>
              <a:gd name="connsiteX8" fmla="*/ 7332774 w 7332803"/>
              <a:gd name="connsiteY8" fmla="*/ 2792053 h 5973933"/>
              <a:gd name="connsiteX9" fmla="*/ 7332774 w 7332803"/>
              <a:gd name="connsiteY9" fmla="*/ 3988520 h 5973933"/>
              <a:gd name="connsiteX10" fmla="*/ 7332774 w 7332803"/>
              <a:gd name="connsiteY10" fmla="*/ 4162948 h 5973933"/>
              <a:gd name="connsiteX11" fmla="*/ 6709557 w 7332803"/>
              <a:gd name="connsiteY11" fmla="*/ 4786165 h 5973933"/>
              <a:gd name="connsiteX12" fmla="*/ 5151559 w 7332803"/>
              <a:gd name="connsiteY12" fmla="*/ 4786165 h 5973933"/>
              <a:gd name="connsiteX13" fmla="*/ 4216752 w 7332803"/>
              <a:gd name="connsiteY13" fmla="*/ 4786165 h 5973933"/>
              <a:gd name="connsiteX14" fmla="*/ 4216752 w 7332803"/>
              <a:gd name="connsiteY14" fmla="*/ 4786165 h 5973933"/>
              <a:gd name="connsiteX15" fmla="*/ 4216765 w 7332803"/>
              <a:gd name="connsiteY15" fmla="*/ 4786165 h 5973933"/>
              <a:gd name="connsiteX16" fmla="*/ 3593548 w 7332803"/>
              <a:gd name="connsiteY16" fmla="*/ 4162948 h 5973933"/>
              <a:gd name="connsiteX17" fmla="*/ 3593548 w 7332803"/>
              <a:gd name="connsiteY17" fmla="*/ 3988520 h 5973933"/>
              <a:gd name="connsiteX18" fmla="*/ 0 w 7332803"/>
              <a:gd name="connsiteY18" fmla="*/ 5973933 h 5973933"/>
              <a:gd name="connsiteX19" fmla="*/ 3593548 w 7332803"/>
              <a:gd name="connsiteY19" fmla="*/ 2792053 h 5973933"/>
              <a:gd name="connsiteX20" fmla="*/ 3593548 w 7332803"/>
              <a:gd name="connsiteY20" fmla="*/ 623513 h 5973933"/>
              <a:gd name="connsiteX0" fmla="*/ 3668166 w 7407421"/>
              <a:gd name="connsiteY0" fmla="*/ 623513 h 6071821"/>
              <a:gd name="connsiteX1" fmla="*/ 4291383 w 7407421"/>
              <a:gd name="connsiteY1" fmla="*/ 296 h 6071821"/>
              <a:gd name="connsiteX2" fmla="*/ 4291370 w 7407421"/>
              <a:gd name="connsiteY2" fmla="*/ 296 h 6071821"/>
              <a:gd name="connsiteX3" fmla="*/ 4291370 w 7407421"/>
              <a:gd name="connsiteY3" fmla="*/ 296 h 6071821"/>
              <a:gd name="connsiteX4" fmla="*/ 5226177 w 7407421"/>
              <a:gd name="connsiteY4" fmla="*/ 296 h 6071821"/>
              <a:gd name="connsiteX5" fmla="*/ 6784175 w 7407421"/>
              <a:gd name="connsiteY5" fmla="*/ 296 h 6071821"/>
              <a:gd name="connsiteX6" fmla="*/ 7407392 w 7407421"/>
              <a:gd name="connsiteY6" fmla="*/ 623513 h 6071821"/>
              <a:gd name="connsiteX7" fmla="*/ 7407392 w 7407421"/>
              <a:gd name="connsiteY7" fmla="*/ 2792053 h 6071821"/>
              <a:gd name="connsiteX8" fmla="*/ 7407392 w 7407421"/>
              <a:gd name="connsiteY8" fmla="*/ 2792053 h 6071821"/>
              <a:gd name="connsiteX9" fmla="*/ 7407392 w 7407421"/>
              <a:gd name="connsiteY9" fmla="*/ 3988520 h 6071821"/>
              <a:gd name="connsiteX10" fmla="*/ 7407392 w 7407421"/>
              <a:gd name="connsiteY10" fmla="*/ 4162948 h 6071821"/>
              <a:gd name="connsiteX11" fmla="*/ 6784175 w 7407421"/>
              <a:gd name="connsiteY11" fmla="*/ 4786165 h 6071821"/>
              <a:gd name="connsiteX12" fmla="*/ 5226177 w 7407421"/>
              <a:gd name="connsiteY12" fmla="*/ 4786165 h 6071821"/>
              <a:gd name="connsiteX13" fmla="*/ 4291370 w 7407421"/>
              <a:gd name="connsiteY13" fmla="*/ 4786165 h 6071821"/>
              <a:gd name="connsiteX14" fmla="*/ 4291370 w 7407421"/>
              <a:gd name="connsiteY14" fmla="*/ 4786165 h 6071821"/>
              <a:gd name="connsiteX15" fmla="*/ 4291383 w 7407421"/>
              <a:gd name="connsiteY15" fmla="*/ 4786165 h 6071821"/>
              <a:gd name="connsiteX16" fmla="*/ 3668166 w 7407421"/>
              <a:gd name="connsiteY16" fmla="*/ 4162948 h 6071821"/>
              <a:gd name="connsiteX17" fmla="*/ 3668166 w 7407421"/>
              <a:gd name="connsiteY17" fmla="*/ 3988520 h 6071821"/>
              <a:gd name="connsiteX18" fmla="*/ 0 w 7407421"/>
              <a:gd name="connsiteY18" fmla="*/ 6071821 h 6071821"/>
              <a:gd name="connsiteX19" fmla="*/ 3668166 w 7407421"/>
              <a:gd name="connsiteY19" fmla="*/ 2792053 h 6071821"/>
              <a:gd name="connsiteX20" fmla="*/ 3668166 w 7407421"/>
              <a:gd name="connsiteY20" fmla="*/ 623513 h 607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7421" h="6071821">
                <a:moveTo>
                  <a:pt x="3668166" y="623513"/>
                </a:moveTo>
                <a:cubicBezTo>
                  <a:pt x="3668166" y="279320"/>
                  <a:pt x="3685933" y="-10590"/>
                  <a:pt x="4291383" y="296"/>
                </a:cubicBezTo>
                <a:lnTo>
                  <a:pt x="4291370" y="296"/>
                </a:lnTo>
                <a:lnTo>
                  <a:pt x="4291370" y="296"/>
                </a:lnTo>
                <a:lnTo>
                  <a:pt x="5226177" y="296"/>
                </a:lnTo>
                <a:lnTo>
                  <a:pt x="6784175" y="296"/>
                </a:lnTo>
                <a:cubicBezTo>
                  <a:pt x="7422282" y="296"/>
                  <a:pt x="7407392" y="279320"/>
                  <a:pt x="7407392" y="623513"/>
                </a:cubicBezTo>
                <a:lnTo>
                  <a:pt x="7407392" y="2792053"/>
                </a:lnTo>
                <a:lnTo>
                  <a:pt x="7407392" y="2792053"/>
                </a:lnTo>
                <a:lnTo>
                  <a:pt x="7407392" y="3988520"/>
                </a:lnTo>
                <a:lnTo>
                  <a:pt x="7407392" y="4162948"/>
                </a:lnTo>
                <a:cubicBezTo>
                  <a:pt x="7407392" y="4507141"/>
                  <a:pt x="7422282" y="4786165"/>
                  <a:pt x="6784175" y="4786165"/>
                </a:cubicBezTo>
                <a:lnTo>
                  <a:pt x="5226177" y="4786165"/>
                </a:lnTo>
                <a:lnTo>
                  <a:pt x="4291370" y="4786165"/>
                </a:lnTo>
                <a:lnTo>
                  <a:pt x="4291370" y="4786165"/>
                </a:lnTo>
                <a:cubicBezTo>
                  <a:pt x="4291374" y="4786165"/>
                  <a:pt x="4875061" y="4797051"/>
                  <a:pt x="4291383" y="4786165"/>
                </a:cubicBezTo>
                <a:cubicBezTo>
                  <a:pt x="3707705" y="4775279"/>
                  <a:pt x="3668166" y="4507141"/>
                  <a:pt x="3668166" y="4162948"/>
                </a:cubicBezTo>
                <a:lnTo>
                  <a:pt x="3668166" y="3988520"/>
                </a:lnTo>
                <a:lnTo>
                  <a:pt x="0" y="6071821"/>
                </a:lnTo>
                <a:lnTo>
                  <a:pt x="3668166" y="2792053"/>
                </a:lnTo>
                <a:lnTo>
                  <a:pt x="3668166" y="623513"/>
                </a:ln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solidFill>
                <a:srgbClr val="0070C0"/>
              </a:solidFill>
            </a:endParaRPr>
          </a:p>
        </p:txBody>
      </p:sp>
      <p:sp>
        <p:nvSpPr>
          <p:cNvPr id="9" name="正方形/長方形 8"/>
          <p:cNvSpPr/>
          <p:nvPr/>
        </p:nvSpPr>
        <p:spPr>
          <a:xfrm>
            <a:off x="6207171" y="5120448"/>
            <a:ext cx="4968552" cy="1200329"/>
          </a:xfrm>
          <a:prstGeom prst="rect">
            <a:avLst/>
          </a:prstGeom>
        </p:spPr>
        <p:txBody>
          <a:bodyPr wrap="square">
            <a:spAutoFit/>
          </a:bodyPr>
          <a:lstStyle/>
          <a:p>
            <a:r>
              <a:rPr lang="ja-JP" altLang="en-US" dirty="0">
                <a:solidFill>
                  <a:srgbClr val="FF0000"/>
                </a:solidFill>
              </a:rPr>
              <a:t>令和４年度完成工事に</a:t>
            </a:r>
            <a:r>
              <a:rPr lang="ja-JP" altLang="en-US" dirty="0" smtClean="0">
                <a:solidFill>
                  <a:srgbClr val="FF0000"/>
                </a:solidFill>
              </a:rPr>
              <a:t>おける電子化実績</a:t>
            </a:r>
            <a:r>
              <a:rPr lang="ja-JP" altLang="en-US" dirty="0">
                <a:solidFill>
                  <a:srgbClr val="FF0000"/>
                </a:solidFill>
              </a:rPr>
              <a:t>は</a:t>
            </a:r>
            <a:endParaRPr lang="en-US" altLang="ja-JP" dirty="0">
              <a:solidFill>
                <a:srgbClr val="FF0000"/>
              </a:solidFill>
            </a:endParaRPr>
          </a:p>
          <a:p>
            <a:r>
              <a:rPr lang="ja-JP" altLang="en-US" dirty="0">
                <a:solidFill>
                  <a:srgbClr val="FF0000"/>
                </a:solidFill>
              </a:rPr>
              <a:t>電気設備工事</a:t>
            </a:r>
            <a:r>
              <a:rPr lang="ja-JP" altLang="en-US" dirty="0" smtClean="0">
                <a:solidFill>
                  <a:srgbClr val="FF0000"/>
                </a:solidFill>
              </a:rPr>
              <a:t>で４２％</a:t>
            </a:r>
            <a:r>
              <a:rPr lang="ja-JP" altLang="en-US" dirty="0">
                <a:solidFill>
                  <a:srgbClr val="FF0000"/>
                </a:solidFill>
              </a:rPr>
              <a:t>、工事全体で</a:t>
            </a:r>
            <a:r>
              <a:rPr lang="ja-JP" altLang="en-US" dirty="0" smtClean="0">
                <a:solidFill>
                  <a:srgbClr val="FF0000"/>
                </a:solidFill>
              </a:rPr>
              <a:t>は２６％程度</a:t>
            </a:r>
            <a:endParaRPr lang="en-US" altLang="ja-JP" dirty="0" smtClean="0">
              <a:solidFill>
                <a:srgbClr val="FF0000"/>
              </a:solidFill>
            </a:endParaRPr>
          </a:p>
          <a:p>
            <a:r>
              <a:rPr lang="ja-JP" altLang="en-US" dirty="0" smtClean="0">
                <a:solidFill>
                  <a:srgbClr val="FF0000"/>
                </a:solidFill>
              </a:rPr>
              <a:t>となっております</a:t>
            </a:r>
            <a:r>
              <a:rPr lang="ja-JP" altLang="en-US" dirty="0">
                <a:solidFill>
                  <a:srgbClr val="FF0000"/>
                </a:solidFill>
              </a:rPr>
              <a:t>。 </a:t>
            </a:r>
            <a:endParaRPr lang="en-US" altLang="ja-JP" dirty="0" smtClean="0">
              <a:solidFill>
                <a:srgbClr val="FF0000"/>
              </a:solidFill>
            </a:endParaRPr>
          </a:p>
          <a:p>
            <a:r>
              <a:rPr lang="ja-JP" altLang="en-US" dirty="0" smtClean="0">
                <a:solidFill>
                  <a:srgbClr val="FF0000"/>
                </a:solidFill>
              </a:rPr>
              <a:t>今後も書類の減量化へご協力</a:t>
            </a:r>
            <a:r>
              <a:rPr lang="ja-JP" altLang="en-US" dirty="0">
                <a:solidFill>
                  <a:srgbClr val="FF0000"/>
                </a:solidFill>
              </a:rPr>
              <a:t>をお願い</a:t>
            </a:r>
            <a:r>
              <a:rPr lang="ja-JP" altLang="en-US" dirty="0" smtClean="0">
                <a:solidFill>
                  <a:srgbClr val="FF0000"/>
                </a:solidFill>
              </a:rPr>
              <a:t>します。</a:t>
            </a:r>
            <a:endParaRPr lang="en-US" altLang="ja-JP" dirty="0">
              <a:solidFill>
                <a:srgbClr val="FF0000"/>
              </a:solidFill>
            </a:endParaRPr>
          </a:p>
        </p:txBody>
      </p:sp>
    </p:spTree>
    <p:extLst>
      <p:ext uri="{BB962C8B-B14F-4D97-AF65-F5344CB8AC3E}">
        <p14:creationId xmlns:p14="http://schemas.microsoft.com/office/powerpoint/2010/main" val="20810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12</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13" name="正方形/長方形 12"/>
          <p:cNvSpPr/>
          <p:nvPr/>
        </p:nvSpPr>
        <p:spPr>
          <a:xfrm>
            <a:off x="1415480" y="2047247"/>
            <a:ext cx="10009112" cy="954107"/>
          </a:xfrm>
          <a:prstGeom prst="rect">
            <a:avLst/>
          </a:prstGeom>
        </p:spPr>
        <p:txBody>
          <a:bodyPr wrap="square">
            <a:spAutoFit/>
          </a:bodyPr>
          <a:lstStyle/>
          <a:p>
            <a:r>
              <a:rPr lang="ja-JP" altLang="en-US" sz="2800" dirty="0">
                <a:latin typeface="+mn-ea"/>
              </a:rPr>
              <a:t>①</a:t>
            </a:r>
            <a:r>
              <a:rPr lang="ja-JP" altLang="en-US" sz="2800" dirty="0" smtClean="0">
                <a:latin typeface="+mn-ea"/>
              </a:rPr>
              <a:t>　</a:t>
            </a:r>
            <a:r>
              <a:rPr lang="ja-JP" altLang="en-US" sz="2800" dirty="0">
                <a:latin typeface="+mn-ea"/>
              </a:rPr>
              <a:t>公共工事共通費積算基準（国土交通省）の</a:t>
            </a:r>
            <a:r>
              <a:rPr lang="ja-JP" altLang="en-US" sz="2800" dirty="0" smtClean="0">
                <a:latin typeface="+mn-ea"/>
              </a:rPr>
              <a:t>改定点</a:t>
            </a:r>
            <a:endParaRPr lang="en-US" altLang="ja-JP" sz="2800" dirty="0" smtClean="0">
              <a:latin typeface="+mn-ea"/>
            </a:endParaRPr>
          </a:p>
          <a:p>
            <a:endParaRPr lang="en-US" altLang="ja-JP" sz="2800" dirty="0">
              <a:latin typeface="+mn-ea"/>
            </a:endParaRPr>
          </a:p>
        </p:txBody>
      </p:sp>
      <p:sp>
        <p:nvSpPr>
          <p:cNvPr id="14" name="正方形/長方形 13"/>
          <p:cNvSpPr/>
          <p:nvPr/>
        </p:nvSpPr>
        <p:spPr>
          <a:xfrm>
            <a:off x="1415480" y="3468370"/>
            <a:ext cx="8568952" cy="523220"/>
          </a:xfrm>
          <a:prstGeom prst="rect">
            <a:avLst/>
          </a:prstGeom>
        </p:spPr>
        <p:txBody>
          <a:bodyPr wrap="square">
            <a:spAutoFit/>
          </a:bodyPr>
          <a:lstStyle/>
          <a:p>
            <a:r>
              <a:rPr lang="ja-JP" altLang="en-US" sz="2800" dirty="0">
                <a:latin typeface="+mn-ea"/>
              </a:rPr>
              <a:t>②</a:t>
            </a:r>
            <a:r>
              <a:rPr lang="ja-JP" altLang="en-US" sz="2800" dirty="0" smtClean="0">
                <a:latin typeface="+mn-ea"/>
              </a:rPr>
              <a:t>　</a:t>
            </a:r>
            <a:r>
              <a:rPr lang="ja-JP" altLang="en-US" sz="2800" dirty="0">
                <a:latin typeface="+mn-ea"/>
              </a:rPr>
              <a:t>まちづくり局建築工事等積算情報の改定点</a:t>
            </a:r>
            <a:endParaRPr lang="en-US" altLang="ja-JP" sz="2800" dirty="0" smtClean="0">
              <a:latin typeface="+mn-ea"/>
            </a:endParaRPr>
          </a:p>
        </p:txBody>
      </p:sp>
      <p:sp>
        <p:nvSpPr>
          <p:cNvPr id="15" name="正方形/長方形 14"/>
          <p:cNvSpPr/>
          <p:nvPr/>
        </p:nvSpPr>
        <p:spPr>
          <a:xfrm>
            <a:off x="1415480" y="4797152"/>
            <a:ext cx="7992888" cy="523220"/>
          </a:xfrm>
          <a:prstGeom prst="rect">
            <a:avLst/>
          </a:prstGeom>
        </p:spPr>
        <p:txBody>
          <a:bodyPr wrap="square">
            <a:spAutoFit/>
          </a:bodyPr>
          <a:lstStyle/>
          <a:p>
            <a:r>
              <a:rPr lang="ja-JP" altLang="en-US" sz="2800" dirty="0">
                <a:latin typeface="+mn-ea"/>
              </a:rPr>
              <a:t>③</a:t>
            </a:r>
            <a:r>
              <a:rPr lang="ja-JP" altLang="en-US" sz="2800" dirty="0" smtClean="0">
                <a:latin typeface="+mn-ea"/>
              </a:rPr>
              <a:t>　</a:t>
            </a:r>
            <a:r>
              <a:rPr lang="ja-JP" altLang="en-US" sz="2800" dirty="0">
                <a:latin typeface="+mn-ea"/>
              </a:rPr>
              <a:t>公共建築工事積算基準等の運用の改定点</a:t>
            </a:r>
            <a:endParaRPr lang="en-US" altLang="ja-JP" sz="2800" dirty="0" smtClean="0">
              <a:latin typeface="+mn-ea"/>
            </a:endParaRPr>
          </a:p>
        </p:txBody>
      </p:sp>
    </p:spTree>
    <p:extLst>
      <p:ext uri="{BB962C8B-B14F-4D97-AF65-F5344CB8AC3E}">
        <p14:creationId xmlns:p14="http://schemas.microsoft.com/office/powerpoint/2010/main" val="29869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955304" y="1409051"/>
            <a:ext cx="5796880" cy="5434575"/>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13</a:t>
            </a:fld>
            <a:endParaRPr kumimoji="1" lang="ja-JP" altLang="en-US" dirty="0"/>
          </a:p>
        </p:txBody>
      </p:sp>
      <p:sp>
        <p:nvSpPr>
          <p:cNvPr id="3" name="正方形/長方形 2"/>
          <p:cNvSpPr/>
          <p:nvPr/>
        </p:nvSpPr>
        <p:spPr>
          <a:xfrm>
            <a:off x="623392" y="259970"/>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7" name="正方形/長方形 6"/>
          <p:cNvSpPr/>
          <p:nvPr/>
        </p:nvSpPr>
        <p:spPr>
          <a:xfrm>
            <a:off x="4389580" y="4923942"/>
            <a:ext cx="3168352"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389580" y="5921168"/>
            <a:ext cx="3168352"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752184" y="5355990"/>
            <a:ext cx="3368230" cy="923330"/>
          </a:xfrm>
          <a:prstGeom prst="rect">
            <a:avLst/>
          </a:prstGeom>
          <a:noFill/>
        </p:spPr>
        <p:txBody>
          <a:bodyPr wrap="none" rtlCol="0">
            <a:spAutoFit/>
          </a:bodyPr>
          <a:lstStyle/>
          <a:p>
            <a:r>
              <a:rPr kumimoji="1" lang="en-US" altLang="ja-JP" dirty="0" smtClean="0">
                <a:solidFill>
                  <a:srgbClr val="FF0000"/>
                </a:solidFill>
              </a:rPr>
              <a:t>※</a:t>
            </a:r>
            <a:r>
              <a:rPr kumimoji="1" lang="ja-JP" altLang="en-US" dirty="0" smtClean="0">
                <a:solidFill>
                  <a:srgbClr val="FF0000"/>
                </a:solidFill>
              </a:rPr>
              <a:t>国交省の基準改定にあわせて</a:t>
            </a:r>
            <a:endParaRPr kumimoji="1" lang="en-US" altLang="ja-JP" dirty="0" smtClean="0">
              <a:solidFill>
                <a:srgbClr val="FF0000"/>
              </a:solidFill>
            </a:endParaRPr>
          </a:p>
          <a:p>
            <a:r>
              <a:rPr lang="ja-JP" altLang="en-US" dirty="0" smtClean="0">
                <a:solidFill>
                  <a:srgbClr val="FF0000"/>
                </a:solidFill>
              </a:rPr>
              <a:t>　市</a:t>
            </a:r>
            <a:r>
              <a:rPr lang="ja-JP" altLang="en-US" dirty="0">
                <a:solidFill>
                  <a:srgbClr val="FF0000"/>
                </a:solidFill>
              </a:rPr>
              <a:t>の</a:t>
            </a:r>
            <a:r>
              <a:rPr lang="ja-JP" altLang="en-US" dirty="0" smtClean="0">
                <a:solidFill>
                  <a:srgbClr val="FF0000"/>
                </a:solidFill>
              </a:rPr>
              <a:t>基準を改定</a:t>
            </a:r>
            <a:endParaRPr lang="en-US" altLang="ja-JP" dirty="0" smtClean="0">
              <a:solidFill>
                <a:srgbClr val="FF0000"/>
              </a:solidFill>
            </a:endParaRPr>
          </a:p>
          <a:p>
            <a:r>
              <a:rPr kumimoji="1" lang="ja-JP" altLang="en-US" dirty="0" smtClean="0">
                <a:solidFill>
                  <a:srgbClr val="FF0000"/>
                </a:solidFill>
              </a:rPr>
              <a:t>（令和５年７月および１１月）</a:t>
            </a:r>
            <a:endParaRPr kumimoji="1" lang="ja-JP" altLang="en-US" dirty="0">
              <a:solidFill>
                <a:srgbClr val="FF0000"/>
              </a:solidFill>
            </a:endParaRPr>
          </a:p>
        </p:txBody>
      </p:sp>
      <p:sp>
        <p:nvSpPr>
          <p:cNvPr id="10" name="正方形/長方形 9"/>
          <p:cNvSpPr/>
          <p:nvPr/>
        </p:nvSpPr>
        <p:spPr>
          <a:xfrm>
            <a:off x="4389580" y="2115630"/>
            <a:ext cx="2210476"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846166" y="3083092"/>
            <a:ext cx="1726755" cy="369332"/>
          </a:xfrm>
          <a:prstGeom prst="rect">
            <a:avLst/>
          </a:prstGeom>
          <a:noFill/>
        </p:spPr>
        <p:txBody>
          <a:bodyPr wrap="none" rtlCol="0">
            <a:spAutoFit/>
          </a:bodyPr>
          <a:lstStyle/>
          <a:p>
            <a:r>
              <a:rPr kumimoji="1" lang="en-US" altLang="ja-JP" dirty="0" smtClean="0">
                <a:solidFill>
                  <a:srgbClr val="FF0000"/>
                </a:solidFill>
              </a:rPr>
              <a:t>※</a:t>
            </a:r>
            <a:r>
              <a:rPr kumimoji="1" lang="ja-JP" altLang="en-US" dirty="0" smtClean="0">
                <a:solidFill>
                  <a:srgbClr val="FF0000"/>
                </a:solidFill>
              </a:rPr>
              <a:t>令和５年改定</a:t>
            </a:r>
            <a:endParaRPr kumimoji="1" lang="ja-JP" altLang="en-US" dirty="0">
              <a:solidFill>
                <a:srgbClr val="FF0000"/>
              </a:solidFill>
            </a:endParaRPr>
          </a:p>
        </p:txBody>
      </p:sp>
      <p:sp>
        <p:nvSpPr>
          <p:cNvPr id="12" name="正方形/長方形 11"/>
          <p:cNvSpPr/>
          <p:nvPr/>
        </p:nvSpPr>
        <p:spPr>
          <a:xfrm>
            <a:off x="1127448" y="942218"/>
            <a:ext cx="10009112" cy="954107"/>
          </a:xfrm>
          <a:prstGeom prst="rect">
            <a:avLst/>
          </a:prstGeom>
        </p:spPr>
        <p:txBody>
          <a:bodyPr wrap="square">
            <a:spAutoFit/>
          </a:bodyPr>
          <a:lstStyle/>
          <a:p>
            <a:r>
              <a:rPr lang="ja-JP" altLang="en-US" sz="2800" dirty="0">
                <a:latin typeface="+mn-ea"/>
              </a:rPr>
              <a:t>①</a:t>
            </a:r>
            <a:r>
              <a:rPr lang="ja-JP" altLang="en-US" sz="2800" dirty="0" smtClean="0">
                <a:latin typeface="+mn-ea"/>
              </a:rPr>
              <a:t>　</a:t>
            </a:r>
            <a:r>
              <a:rPr lang="ja-JP" altLang="en-US" sz="2800" dirty="0">
                <a:latin typeface="+mn-ea"/>
              </a:rPr>
              <a:t>公共工事共通費積算基準</a:t>
            </a:r>
            <a:r>
              <a:rPr lang="ja-JP" altLang="en-US" sz="2800" dirty="0" smtClean="0">
                <a:latin typeface="+mn-ea"/>
              </a:rPr>
              <a:t>（国土交通省）</a:t>
            </a:r>
            <a:r>
              <a:rPr lang="ja-JP" altLang="en-US" sz="2800" dirty="0">
                <a:latin typeface="+mn-ea"/>
              </a:rPr>
              <a:t>の</a:t>
            </a:r>
            <a:r>
              <a:rPr lang="ja-JP" altLang="en-US" sz="2800" dirty="0" smtClean="0">
                <a:latin typeface="+mn-ea"/>
              </a:rPr>
              <a:t>改定点</a:t>
            </a:r>
            <a:endParaRPr lang="en-US" altLang="ja-JP" sz="2800" dirty="0" smtClean="0">
              <a:latin typeface="+mn-ea"/>
            </a:endParaRPr>
          </a:p>
          <a:p>
            <a:endParaRPr lang="en-US" altLang="ja-JP" sz="2800" dirty="0">
              <a:latin typeface="+mn-ea"/>
            </a:endParaRPr>
          </a:p>
        </p:txBody>
      </p:sp>
    </p:spTree>
    <p:extLst>
      <p:ext uri="{BB962C8B-B14F-4D97-AF65-F5344CB8AC3E}">
        <p14:creationId xmlns:p14="http://schemas.microsoft.com/office/powerpoint/2010/main" val="18181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14</a:t>
            </a:fld>
            <a:endParaRPr kumimoji="1" lang="ja-JP" altLang="en-US" dirty="0"/>
          </a:p>
        </p:txBody>
      </p:sp>
      <p:sp>
        <p:nvSpPr>
          <p:cNvPr id="3" name="正方形/長方形 2"/>
          <p:cNvSpPr/>
          <p:nvPr/>
        </p:nvSpPr>
        <p:spPr>
          <a:xfrm>
            <a:off x="623392" y="292101"/>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6" name="テキスト ボックス 5"/>
          <p:cNvSpPr txBox="1"/>
          <p:nvPr/>
        </p:nvSpPr>
        <p:spPr>
          <a:xfrm>
            <a:off x="1847528" y="1645266"/>
            <a:ext cx="7378943" cy="4493538"/>
          </a:xfrm>
          <a:prstGeom prst="rect">
            <a:avLst/>
          </a:prstGeom>
          <a:noFill/>
        </p:spPr>
        <p:txBody>
          <a:bodyPr wrap="none" rtlCol="0">
            <a:spAutoFit/>
          </a:bodyPr>
          <a:lstStyle/>
          <a:p>
            <a:r>
              <a:rPr lang="ja-JP" altLang="en-US" sz="2200" dirty="0"/>
              <a:t>○</a:t>
            </a:r>
            <a:r>
              <a:rPr lang="ja-JP" altLang="en-US" sz="2200" u="sng" dirty="0"/>
              <a:t>令和５年</a:t>
            </a:r>
            <a:r>
              <a:rPr lang="ja-JP" altLang="en-US" sz="2200" u="sng" dirty="0" smtClean="0"/>
              <a:t>改定</a:t>
            </a:r>
            <a:r>
              <a:rPr lang="ja-JP" altLang="en-US" sz="2200" dirty="0" smtClean="0"/>
              <a:t>の主な国土</a:t>
            </a:r>
            <a:r>
              <a:rPr lang="ja-JP" altLang="en-US" sz="2200" dirty="0"/>
              <a:t>交通省</a:t>
            </a:r>
            <a:r>
              <a:rPr lang="ja-JP" altLang="en-US" sz="2200" dirty="0" smtClean="0"/>
              <a:t>の基準一覧</a:t>
            </a:r>
            <a:endParaRPr lang="en-US" altLang="ja-JP" sz="2200" dirty="0" smtClean="0"/>
          </a:p>
          <a:p>
            <a:r>
              <a:rPr lang="ja-JP" altLang="en-US" sz="2200" dirty="0"/>
              <a:t>　</a:t>
            </a:r>
            <a:r>
              <a:rPr lang="en-US" altLang="ja-JP" sz="2200" dirty="0" smtClean="0"/>
              <a:t>【</a:t>
            </a:r>
            <a:r>
              <a:rPr lang="ja-JP" altLang="en-US" sz="2200" dirty="0"/>
              <a:t>国の共通費基準等の改定による</a:t>
            </a:r>
            <a:r>
              <a:rPr lang="en-US" altLang="ja-JP" sz="2200" dirty="0" smtClean="0"/>
              <a:t>】</a:t>
            </a:r>
          </a:p>
          <a:p>
            <a:r>
              <a:rPr lang="en-US" altLang="ja-JP" sz="2200" dirty="0" smtClean="0"/>
              <a:t> </a:t>
            </a:r>
            <a:endParaRPr lang="en-US" altLang="ja-JP" sz="2200" dirty="0"/>
          </a:p>
          <a:p>
            <a:r>
              <a:rPr lang="ja-JP" altLang="en-US" sz="2200" dirty="0"/>
              <a:t>・公共建築工事共通費積算基準 </a:t>
            </a:r>
            <a:endParaRPr lang="en-US" altLang="ja-JP" sz="2200" dirty="0" smtClean="0"/>
          </a:p>
          <a:p>
            <a:endParaRPr lang="ja-JP" altLang="en-US" sz="2200" dirty="0"/>
          </a:p>
          <a:p>
            <a:r>
              <a:rPr lang="ja-JP" altLang="en-US" sz="2200" dirty="0"/>
              <a:t>・公共建築工事標準単価積算基準  </a:t>
            </a:r>
            <a:endParaRPr lang="en-US" altLang="ja-JP" sz="2200" dirty="0" smtClean="0"/>
          </a:p>
          <a:p>
            <a:endParaRPr lang="ja-JP" altLang="en-US" sz="2200" dirty="0"/>
          </a:p>
          <a:p>
            <a:r>
              <a:rPr lang="ja-JP" altLang="en-US" sz="2200" dirty="0"/>
              <a:t>・公共建築数量積算基準 </a:t>
            </a:r>
            <a:endParaRPr lang="en-US" altLang="ja-JP" sz="2200" dirty="0" smtClean="0"/>
          </a:p>
          <a:p>
            <a:endParaRPr lang="ja-JP" altLang="en-US" sz="2200" dirty="0"/>
          </a:p>
          <a:p>
            <a:r>
              <a:rPr lang="ja-JP" altLang="en-US" sz="2200" dirty="0"/>
              <a:t>・公共建築設備数量積算基準  </a:t>
            </a:r>
            <a:endParaRPr lang="en-US" altLang="ja-JP" sz="2200" dirty="0" smtClean="0"/>
          </a:p>
          <a:p>
            <a:endParaRPr lang="ja-JP" altLang="en-US" sz="2200" dirty="0"/>
          </a:p>
          <a:p>
            <a:r>
              <a:rPr lang="ja-JP" altLang="en-US" sz="2200" dirty="0"/>
              <a:t>・公共建築工事内訳書標準書式（建築工事編）（設備工事編</a:t>
            </a:r>
            <a:r>
              <a:rPr lang="ja-JP" altLang="en-US" sz="2200" dirty="0" smtClean="0"/>
              <a:t>）</a:t>
            </a:r>
            <a:endParaRPr lang="en-US" altLang="ja-JP" sz="2200" dirty="0" smtClean="0"/>
          </a:p>
          <a:p>
            <a:endParaRPr kumimoji="1" lang="ja-JP" altLang="en-US" sz="2200" dirty="0"/>
          </a:p>
        </p:txBody>
      </p:sp>
      <p:sp>
        <p:nvSpPr>
          <p:cNvPr id="7" name="正方形/長方形 6"/>
          <p:cNvSpPr/>
          <p:nvPr/>
        </p:nvSpPr>
        <p:spPr>
          <a:xfrm>
            <a:off x="1847528" y="2532246"/>
            <a:ext cx="424847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8" name="正方形/長方形 7"/>
          <p:cNvSpPr/>
          <p:nvPr/>
        </p:nvSpPr>
        <p:spPr>
          <a:xfrm>
            <a:off x="1127448" y="985650"/>
            <a:ext cx="10009112" cy="954107"/>
          </a:xfrm>
          <a:prstGeom prst="rect">
            <a:avLst/>
          </a:prstGeom>
        </p:spPr>
        <p:txBody>
          <a:bodyPr wrap="square">
            <a:spAutoFit/>
          </a:bodyPr>
          <a:lstStyle/>
          <a:p>
            <a:r>
              <a:rPr lang="ja-JP" altLang="en-US" sz="2800" dirty="0">
                <a:latin typeface="+mn-ea"/>
              </a:rPr>
              <a:t>①</a:t>
            </a:r>
            <a:r>
              <a:rPr lang="ja-JP" altLang="en-US" sz="2800" dirty="0" smtClean="0">
                <a:latin typeface="+mn-ea"/>
              </a:rPr>
              <a:t>　</a:t>
            </a:r>
            <a:r>
              <a:rPr lang="ja-JP" altLang="en-US" sz="2800" dirty="0">
                <a:latin typeface="+mn-ea"/>
              </a:rPr>
              <a:t>公共工事共通費積算基準（国土交通省）の</a:t>
            </a:r>
            <a:r>
              <a:rPr lang="ja-JP" altLang="en-US" sz="2800" dirty="0" smtClean="0">
                <a:latin typeface="+mn-ea"/>
              </a:rPr>
              <a:t>改定点</a:t>
            </a:r>
            <a:endParaRPr lang="en-US" altLang="ja-JP" sz="2800" dirty="0" smtClean="0">
              <a:latin typeface="+mn-ea"/>
            </a:endParaRPr>
          </a:p>
          <a:p>
            <a:endParaRPr lang="en-US" altLang="ja-JP" sz="2800" dirty="0">
              <a:latin typeface="+mn-ea"/>
            </a:endParaRPr>
          </a:p>
        </p:txBody>
      </p:sp>
      <p:sp>
        <p:nvSpPr>
          <p:cNvPr id="2" name="正方形/長方形 1"/>
          <p:cNvSpPr/>
          <p:nvPr/>
        </p:nvSpPr>
        <p:spPr>
          <a:xfrm>
            <a:off x="1343472" y="6048574"/>
            <a:ext cx="9412820" cy="307777"/>
          </a:xfrm>
          <a:prstGeom prst="rect">
            <a:avLst/>
          </a:prstGeom>
        </p:spPr>
        <p:txBody>
          <a:bodyPr wrap="square">
            <a:spAutoFit/>
          </a:bodyPr>
          <a:lstStyle/>
          <a:p>
            <a:r>
              <a:rPr lang="ja-JP" altLang="en-US" sz="1400" dirty="0"/>
              <a:t>国土</a:t>
            </a:r>
            <a:r>
              <a:rPr lang="ja-JP" altLang="en-US" sz="1400" dirty="0" smtClean="0"/>
              <a:t>交通省ホームページ：ホーム＞政策・仕事＞官庁営繕＞官庁営繕の関係法令及び技術基準＞官庁営繕関係統一基準</a:t>
            </a:r>
            <a:endParaRPr lang="ja-JP" altLang="en-US" sz="1400" dirty="0"/>
          </a:p>
        </p:txBody>
      </p:sp>
    </p:spTree>
    <p:extLst>
      <p:ext uri="{BB962C8B-B14F-4D97-AF65-F5344CB8AC3E}">
        <p14:creationId xmlns:p14="http://schemas.microsoft.com/office/powerpoint/2010/main" val="33094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1488957" y="1647816"/>
            <a:ext cx="3968315" cy="4933989"/>
            <a:chOff x="1488957" y="1647816"/>
            <a:chExt cx="3968315" cy="4933989"/>
          </a:xfrm>
        </p:grpSpPr>
        <p:pic>
          <p:nvPicPr>
            <p:cNvPr id="2" name="図 1"/>
            <p:cNvPicPr>
              <a:picLocks noChangeAspect="1"/>
            </p:cNvPicPr>
            <p:nvPr/>
          </p:nvPicPr>
          <p:blipFill>
            <a:blip r:embed="rId3"/>
            <a:stretch>
              <a:fillRect/>
            </a:stretch>
          </p:blipFill>
          <p:spPr>
            <a:xfrm>
              <a:off x="1488957" y="1647816"/>
              <a:ext cx="3373459" cy="4778305"/>
            </a:xfrm>
            <a:prstGeom prst="rect">
              <a:avLst/>
            </a:prstGeom>
            <a:ln>
              <a:solidFill>
                <a:schemeClr val="tx1"/>
              </a:solidFill>
            </a:ln>
          </p:spPr>
        </p:pic>
        <p:pic>
          <p:nvPicPr>
            <p:cNvPr id="6" name="図 5"/>
            <p:cNvPicPr>
              <a:picLocks noChangeAspect="1"/>
            </p:cNvPicPr>
            <p:nvPr/>
          </p:nvPicPr>
          <p:blipFill>
            <a:blip r:embed="rId4"/>
            <a:stretch>
              <a:fillRect/>
            </a:stretch>
          </p:blipFill>
          <p:spPr>
            <a:xfrm>
              <a:off x="2097358" y="4530645"/>
              <a:ext cx="3359914" cy="2051160"/>
            </a:xfrm>
            <a:prstGeom prst="rect">
              <a:avLst/>
            </a:prstGeom>
            <a:ln>
              <a:solidFill>
                <a:schemeClr val="tx1"/>
              </a:solidFill>
            </a:ln>
          </p:spPr>
        </p:pic>
      </p:grpSp>
      <p:sp>
        <p:nvSpPr>
          <p:cNvPr id="30" name="正方形/長方形 29"/>
          <p:cNvSpPr/>
          <p:nvPr/>
        </p:nvSpPr>
        <p:spPr>
          <a:xfrm>
            <a:off x="2277040" y="4778882"/>
            <a:ext cx="3018615" cy="11989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15</a:t>
            </a:fld>
            <a:endParaRPr kumimoji="1" lang="ja-JP" altLang="en-US" dirty="0"/>
          </a:p>
        </p:txBody>
      </p:sp>
      <p:sp>
        <p:nvSpPr>
          <p:cNvPr id="3" name="正方形/長方形 2"/>
          <p:cNvSpPr/>
          <p:nvPr/>
        </p:nvSpPr>
        <p:spPr>
          <a:xfrm>
            <a:off x="623392" y="262098"/>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7" name="正方形/長方形 6"/>
          <p:cNvSpPr/>
          <p:nvPr/>
        </p:nvSpPr>
        <p:spPr>
          <a:xfrm>
            <a:off x="1669480" y="2624137"/>
            <a:ext cx="3018615" cy="11030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20" name="テキスト ボックス 19"/>
          <p:cNvSpPr txBox="1"/>
          <p:nvPr/>
        </p:nvSpPr>
        <p:spPr>
          <a:xfrm>
            <a:off x="9182600" y="4778882"/>
            <a:ext cx="2438488" cy="369332"/>
          </a:xfrm>
          <a:prstGeom prst="rect">
            <a:avLst/>
          </a:prstGeom>
          <a:noFill/>
          <a:ln>
            <a:solidFill>
              <a:schemeClr val="tx1"/>
            </a:solidFill>
          </a:ln>
        </p:spPr>
        <p:txBody>
          <a:bodyPr wrap="none" rtlCol="0">
            <a:spAutoFit/>
          </a:bodyPr>
          <a:lstStyle/>
          <a:p>
            <a:r>
              <a:rPr lang="ja-JP" altLang="en-US" dirty="0" smtClean="0">
                <a:solidFill>
                  <a:srgbClr val="FF0000"/>
                </a:solidFill>
              </a:rPr>
              <a:t>直接工事費に対する率</a:t>
            </a:r>
            <a:endParaRPr kumimoji="1" lang="ja-JP" altLang="en-US" dirty="0">
              <a:solidFill>
                <a:srgbClr val="FF0000"/>
              </a:solidFill>
            </a:endParaRPr>
          </a:p>
        </p:txBody>
      </p:sp>
      <p:sp>
        <p:nvSpPr>
          <p:cNvPr id="21" name="テキスト ボックス 20"/>
          <p:cNvSpPr txBox="1"/>
          <p:nvPr/>
        </p:nvSpPr>
        <p:spPr>
          <a:xfrm>
            <a:off x="9141189" y="1957704"/>
            <a:ext cx="2438488" cy="923330"/>
          </a:xfrm>
          <a:prstGeom prst="rect">
            <a:avLst/>
          </a:prstGeom>
          <a:noFill/>
          <a:ln>
            <a:solidFill>
              <a:schemeClr val="tx1"/>
            </a:solidFill>
          </a:ln>
        </p:spPr>
        <p:txBody>
          <a:bodyPr wrap="none" rtlCol="0">
            <a:spAutoFit/>
          </a:bodyPr>
          <a:lstStyle/>
          <a:p>
            <a:pPr algn="ctr"/>
            <a:r>
              <a:rPr lang="ja-JP" altLang="en-US" dirty="0" smtClean="0">
                <a:solidFill>
                  <a:srgbClr val="FF0000"/>
                </a:solidFill>
              </a:rPr>
              <a:t>直接工事費に対する率</a:t>
            </a:r>
            <a:endParaRPr lang="en-US" altLang="ja-JP" dirty="0" smtClean="0">
              <a:solidFill>
                <a:srgbClr val="FF0000"/>
              </a:solidFill>
            </a:endParaRPr>
          </a:p>
          <a:p>
            <a:pPr algn="ctr"/>
            <a:r>
              <a:rPr lang="ja-JP" altLang="en-US" dirty="0" smtClean="0">
                <a:solidFill>
                  <a:srgbClr val="FF0000"/>
                </a:solidFill>
              </a:rPr>
              <a:t>＋</a:t>
            </a:r>
            <a:endParaRPr lang="en-US" altLang="ja-JP" dirty="0" smtClean="0">
              <a:solidFill>
                <a:srgbClr val="FF0000"/>
              </a:solidFill>
            </a:endParaRPr>
          </a:p>
          <a:p>
            <a:pPr algn="ctr"/>
            <a:r>
              <a:rPr lang="ja-JP" altLang="en-US" dirty="0" smtClean="0">
                <a:solidFill>
                  <a:srgbClr val="FF0000"/>
                </a:solidFill>
              </a:rPr>
              <a:t>積上げ</a:t>
            </a:r>
            <a:endParaRPr lang="en-US" altLang="ja-JP" dirty="0" smtClean="0">
              <a:solidFill>
                <a:srgbClr val="FF0000"/>
              </a:solidFill>
            </a:endParaRPr>
          </a:p>
        </p:txBody>
      </p:sp>
      <p:sp>
        <p:nvSpPr>
          <p:cNvPr id="22" name="右中かっこ 21"/>
          <p:cNvSpPr/>
          <p:nvPr/>
        </p:nvSpPr>
        <p:spPr>
          <a:xfrm>
            <a:off x="8850887" y="3503242"/>
            <a:ext cx="290302" cy="293956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27" name="テキスト ボックス 26"/>
          <p:cNvSpPr txBox="1"/>
          <p:nvPr/>
        </p:nvSpPr>
        <p:spPr>
          <a:xfrm>
            <a:off x="8243173" y="2250092"/>
            <a:ext cx="877163" cy="369332"/>
          </a:xfrm>
          <a:prstGeom prst="rect">
            <a:avLst/>
          </a:prstGeom>
          <a:noFill/>
        </p:spPr>
        <p:txBody>
          <a:bodyPr wrap="none" rtlCol="0">
            <a:spAutoFit/>
          </a:bodyPr>
          <a:lstStyle/>
          <a:p>
            <a:pPr algn="ctr"/>
            <a:r>
              <a:rPr lang="ja-JP" altLang="en-US" dirty="0" smtClean="0">
                <a:solidFill>
                  <a:srgbClr val="0070C0"/>
                </a:solidFill>
              </a:rPr>
              <a:t>・・・・・・</a:t>
            </a:r>
            <a:endParaRPr lang="en-US" altLang="ja-JP" dirty="0" smtClean="0">
              <a:solidFill>
                <a:srgbClr val="0070C0"/>
              </a:solidFill>
            </a:endParaRPr>
          </a:p>
        </p:txBody>
      </p:sp>
      <p:sp>
        <p:nvSpPr>
          <p:cNvPr id="28" name="正方形/長方形 27"/>
          <p:cNvSpPr/>
          <p:nvPr/>
        </p:nvSpPr>
        <p:spPr>
          <a:xfrm>
            <a:off x="839416" y="946901"/>
            <a:ext cx="10526960" cy="681899"/>
          </a:xfrm>
          <a:prstGeom prst="rect">
            <a:avLst/>
          </a:prstGeom>
          <a:noFill/>
        </p:spPr>
        <p:txBody>
          <a:bodyPr wrap="square">
            <a:noAutofit/>
          </a:bodyPr>
          <a:lstStyle/>
          <a:p>
            <a:r>
              <a:rPr lang="ja-JP" altLang="en-US" sz="2400" dirty="0" smtClean="0">
                <a:latin typeface="+mn-ea"/>
              </a:rPr>
              <a:t>①　</a:t>
            </a:r>
            <a:r>
              <a:rPr lang="ja-JP" altLang="en-US" sz="2400" dirty="0">
                <a:latin typeface="+mn-ea"/>
              </a:rPr>
              <a:t>公共工事共通費積算基準（国土交通省）の</a:t>
            </a:r>
            <a:r>
              <a:rPr lang="ja-JP" altLang="en-US" sz="2400" dirty="0" smtClean="0">
                <a:latin typeface="+mn-ea"/>
              </a:rPr>
              <a:t>改定点</a:t>
            </a:r>
            <a:endParaRPr lang="ja-JP" altLang="en-US" sz="2400" dirty="0">
              <a:latin typeface="+mn-ea"/>
            </a:endParaRPr>
          </a:p>
        </p:txBody>
      </p:sp>
      <p:sp>
        <p:nvSpPr>
          <p:cNvPr id="32" name="正方形/長方形 31"/>
          <p:cNvSpPr/>
          <p:nvPr/>
        </p:nvSpPr>
        <p:spPr>
          <a:xfrm>
            <a:off x="1919536" y="6455747"/>
            <a:ext cx="3779480" cy="81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p:nvGrpSpPr>
        <p:grpSpPr>
          <a:xfrm>
            <a:off x="5039810" y="2219314"/>
            <a:ext cx="4300608" cy="4169565"/>
            <a:chOff x="5039810" y="2219314"/>
            <a:chExt cx="4300608" cy="4169565"/>
          </a:xfrm>
        </p:grpSpPr>
        <p:sp>
          <p:nvSpPr>
            <p:cNvPr id="8" name="テキスト ボックス 7"/>
            <p:cNvSpPr txBox="1"/>
            <p:nvPr/>
          </p:nvSpPr>
          <p:spPr>
            <a:xfrm>
              <a:off x="5039810" y="2219315"/>
              <a:ext cx="954107" cy="400110"/>
            </a:xfrm>
            <a:prstGeom prst="rect">
              <a:avLst/>
            </a:prstGeom>
            <a:noFill/>
          </p:spPr>
          <p:txBody>
            <a:bodyPr wrap="none" rtlCol="0">
              <a:spAutoFit/>
            </a:bodyPr>
            <a:lstStyle/>
            <a:p>
              <a:r>
                <a:rPr lang="ja-JP" altLang="en-US" sz="2000" dirty="0">
                  <a:solidFill>
                    <a:srgbClr val="FF0000"/>
                  </a:solidFill>
                </a:rPr>
                <a:t>共通費</a:t>
              </a:r>
              <a:endParaRPr kumimoji="1" lang="ja-JP" altLang="en-US" sz="2000" dirty="0">
                <a:solidFill>
                  <a:srgbClr val="FF0000"/>
                </a:solidFill>
              </a:endParaRPr>
            </a:p>
          </p:txBody>
        </p:sp>
        <p:sp>
          <p:nvSpPr>
            <p:cNvPr id="9" name="テキスト ボックス 8"/>
            <p:cNvSpPr txBox="1"/>
            <p:nvPr/>
          </p:nvSpPr>
          <p:spPr>
            <a:xfrm>
              <a:off x="6849951" y="2219314"/>
              <a:ext cx="1467068" cy="400110"/>
            </a:xfrm>
            <a:prstGeom prst="rect">
              <a:avLst/>
            </a:prstGeom>
            <a:noFill/>
          </p:spPr>
          <p:txBody>
            <a:bodyPr wrap="none" rtlCol="0">
              <a:spAutoFit/>
            </a:bodyPr>
            <a:lstStyle/>
            <a:p>
              <a:r>
                <a:rPr lang="ja-JP" altLang="en-US" sz="2000" dirty="0">
                  <a:solidFill>
                    <a:srgbClr val="FF0000"/>
                  </a:solidFill>
                </a:rPr>
                <a:t>共通</a:t>
              </a:r>
              <a:r>
                <a:rPr lang="ja-JP" altLang="en-US" sz="2000" dirty="0" smtClean="0">
                  <a:solidFill>
                    <a:srgbClr val="FF0000"/>
                  </a:solidFill>
                </a:rPr>
                <a:t>仮設費</a:t>
              </a:r>
              <a:endParaRPr kumimoji="1" lang="ja-JP" altLang="en-US" sz="2000" dirty="0">
                <a:solidFill>
                  <a:srgbClr val="FF0000"/>
                </a:solidFill>
              </a:endParaRPr>
            </a:p>
          </p:txBody>
        </p:sp>
        <p:sp>
          <p:nvSpPr>
            <p:cNvPr id="10" name="テキスト ボックス 9"/>
            <p:cNvSpPr txBox="1"/>
            <p:nvPr/>
          </p:nvSpPr>
          <p:spPr>
            <a:xfrm>
              <a:off x="6849951" y="3503242"/>
              <a:ext cx="1467068" cy="400110"/>
            </a:xfrm>
            <a:prstGeom prst="rect">
              <a:avLst/>
            </a:prstGeom>
            <a:noFill/>
          </p:spPr>
          <p:txBody>
            <a:bodyPr wrap="none" rtlCol="0">
              <a:spAutoFit/>
            </a:bodyPr>
            <a:lstStyle/>
            <a:p>
              <a:r>
                <a:rPr lang="ja-JP" altLang="en-US" sz="2000" dirty="0">
                  <a:solidFill>
                    <a:srgbClr val="FF0000"/>
                  </a:solidFill>
                </a:rPr>
                <a:t>現場管理</a:t>
              </a:r>
              <a:r>
                <a:rPr lang="ja-JP" altLang="en-US" sz="2000" dirty="0" smtClean="0">
                  <a:solidFill>
                    <a:srgbClr val="FF0000"/>
                  </a:solidFill>
                </a:rPr>
                <a:t>費</a:t>
              </a:r>
              <a:endParaRPr kumimoji="1" lang="ja-JP" altLang="en-US" sz="2000" dirty="0">
                <a:solidFill>
                  <a:srgbClr val="FF0000"/>
                </a:solidFill>
              </a:endParaRPr>
            </a:p>
          </p:txBody>
        </p:sp>
        <p:sp>
          <p:nvSpPr>
            <p:cNvPr id="11" name="テキスト ボックス 10"/>
            <p:cNvSpPr txBox="1"/>
            <p:nvPr/>
          </p:nvSpPr>
          <p:spPr>
            <a:xfrm>
              <a:off x="6849951" y="4987223"/>
              <a:ext cx="1467068" cy="400110"/>
            </a:xfrm>
            <a:prstGeom prst="rect">
              <a:avLst/>
            </a:prstGeom>
            <a:noFill/>
          </p:spPr>
          <p:txBody>
            <a:bodyPr wrap="none" rtlCol="0">
              <a:spAutoFit/>
            </a:bodyPr>
            <a:lstStyle/>
            <a:p>
              <a:r>
                <a:rPr lang="ja-JP" altLang="en-US" sz="2000" dirty="0" smtClean="0">
                  <a:solidFill>
                    <a:srgbClr val="FF0000"/>
                  </a:solidFill>
                </a:rPr>
                <a:t>一般管理費</a:t>
              </a:r>
              <a:endParaRPr kumimoji="1" lang="ja-JP" altLang="en-US" sz="2000" dirty="0">
                <a:solidFill>
                  <a:srgbClr val="FF0000"/>
                </a:solidFill>
              </a:endParaRPr>
            </a:p>
          </p:txBody>
        </p:sp>
        <p:cxnSp>
          <p:nvCxnSpPr>
            <p:cNvPr id="12" name="直線コネクタ 11"/>
            <p:cNvCxnSpPr>
              <a:stCxn id="8" idx="3"/>
            </p:cNvCxnSpPr>
            <p:nvPr/>
          </p:nvCxnSpPr>
          <p:spPr>
            <a:xfrm>
              <a:off x="5993917" y="2419370"/>
              <a:ext cx="85603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6417903" y="3703297"/>
              <a:ext cx="432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417903" y="5226589"/>
              <a:ext cx="432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6417903" y="2419370"/>
              <a:ext cx="0" cy="280721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898724" y="2568560"/>
              <a:ext cx="2441694" cy="830997"/>
            </a:xfrm>
            <a:prstGeom prst="rect">
              <a:avLst/>
            </a:prstGeom>
            <a:noFill/>
          </p:spPr>
          <p:txBody>
            <a:bodyPr wrap="none" rtlCol="0">
              <a:spAutoFit/>
            </a:bodyPr>
            <a:lstStyle/>
            <a:p>
              <a:r>
                <a:rPr lang="ja-JP" altLang="en-US" sz="1200" dirty="0" smtClean="0">
                  <a:solidFill>
                    <a:srgbClr val="FF0000"/>
                  </a:solidFill>
                </a:rPr>
                <a:t>準備費、仮設建物費</a:t>
              </a:r>
              <a:endParaRPr lang="en-US" altLang="ja-JP" sz="1200" dirty="0" smtClean="0">
                <a:solidFill>
                  <a:srgbClr val="FF0000"/>
                </a:solidFill>
              </a:endParaRPr>
            </a:p>
            <a:p>
              <a:r>
                <a:rPr lang="ja-JP" altLang="en-US" sz="1200" dirty="0" smtClean="0">
                  <a:solidFill>
                    <a:srgbClr val="FF0000"/>
                  </a:solidFill>
                </a:rPr>
                <a:t>工事施設費</a:t>
              </a:r>
              <a:endParaRPr lang="en-US" altLang="ja-JP" sz="1200" dirty="0" smtClean="0">
                <a:solidFill>
                  <a:srgbClr val="FF0000"/>
                </a:solidFill>
              </a:endParaRPr>
            </a:p>
            <a:p>
              <a:r>
                <a:rPr lang="ja-JP" altLang="en-US" sz="1200" dirty="0" smtClean="0">
                  <a:solidFill>
                    <a:srgbClr val="FF0000"/>
                  </a:solidFill>
                </a:rPr>
                <a:t>環境安全費動力用水光熱費</a:t>
              </a:r>
              <a:endParaRPr lang="en-US" altLang="ja-JP" sz="1200" dirty="0" smtClean="0">
                <a:solidFill>
                  <a:srgbClr val="FF0000"/>
                </a:solidFill>
              </a:endParaRPr>
            </a:p>
            <a:p>
              <a:r>
                <a:rPr lang="ja-JP" altLang="en-US" sz="1200" dirty="0" smtClean="0">
                  <a:solidFill>
                    <a:srgbClr val="FF0000"/>
                  </a:solidFill>
                </a:rPr>
                <a:t>屋外整理清掃費、機械器具費ほか</a:t>
              </a:r>
              <a:endParaRPr kumimoji="1" lang="ja-JP" altLang="en-US" sz="1200" dirty="0">
                <a:solidFill>
                  <a:srgbClr val="FF0000"/>
                </a:solidFill>
              </a:endParaRPr>
            </a:p>
          </p:txBody>
        </p:sp>
        <p:sp>
          <p:nvSpPr>
            <p:cNvPr id="25" name="テキスト ボックス 24"/>
            <p:cNvSpPr txBox="1"/>
            <p:nvPr/>
          </p:nvSpPr>
          <p:spPr>
            <a:xfrm>
              <a:off x="6898724" y="3861048"/>
              <a:ext cx="2133918" cy="1015663"/>
            </a:xfrm>
            <a:prstGeom prst="rect">
              <a:avLst/>
            </a:prstGeom>
            <a:noFill/>
          </p:spPr>
          <p:txBody>
            <a:bodyPr wrap="none" rtlCol="0">
              <a:spAutoFit/>
            </a:bodyPr>
            <a:lstStyle/>
            <a:p>
              <a:r>
                <a:rPr lang="ja-JP" altLang="en-US" sz="1200" dirty="0" smtClean="0">
                  <a:solidFill>
                    <a:srgbClr val="FF0000"/>
                  </a:solidFill>
                </a:rPr>
                <a:t>労務管理費、</a:t>
              </a:r>
              <a:r>
                <a:rPr kumimoji="1" lang="ja-JP" altLang="en-US" sz="1200" dirty="0" smtClean="0">
                  <a:solidFill>
                    <a:srgbClr val="FF0000"/>
                  </a:solidFill>
                </a:rPr>
                <a:t>租税公課</a:t>
              </a:r>
              <a:endParaRPr kumimoji="1" lang="en-US" altLang="ja-JP" sz="1200" dirty="0" smtClean="0">
                <a:solidFill>
                  <a:srgbClr val="FF0000"/>
                </a:solidFill>
              </a:endParaRPr>
            </a:p>
            <a:p>
              <a:r>
                <a:rPr lang="ja-JP" altLang="en-US" sz="1200" dirty="0" smtClean="0">
                  <a:solidFill>
                    <a:srgbClr val="FF0000"/>
                  </a:solidFill>
                </a:rPr>
                <a:t>保険料、</a:t>
              </a:r>
              <a:r>
                <a:rPr kumimoji="1" lang="ja-JP" altLang="en-US" sz="1200" dirty="0" smtClean="0">
                  <a:solidFill>
                    <a:srgbClr val="FF0000"/>
                  </a:solidFill>
                </a:rPr>
                <a:t>従業員</a:t>
              </a:r>
              <a:r>
                <a:rPr kumimoji="1" lang="ja-JP" altLang="en-US" sz="1200" dirty="0">
                  <a:solidFill>
                    <a:srgbClr val="FF0000"/>
                  </a:solidFill>
                </a:rPr>
                <a:t>給料</a:t>
              </a:r>
              <a:r>
                <a:rPr kumimoji="1" lang="ja-JP" altLang="en-US" sz="1200" dirty="0" smtClean="0">
                  <a:solidFill>
                    <a:srgbClr val="FF0000"/>
                  </a:solidFill>
                </a:rPr>
                <a:t>手当</a:t>
              </a:r>
              <a:endParaRPr kumimoji="1" lang="en-US" altLang="ja-JP" sz="1200" dirty="0" smtClean="0">
                <a:solidFill>
                  <a:srgbClr val="FF0000"/>
                </a:solidFill>
              </a:endParaRPr>
            </a:p>
            <a:p>
              <a:r>
                <a:rPr lang="ja-JP" altLang="en-US" sz="1200" dirty="0" smtClean="0">
                  <a:solidFill>
                    <a:srgbClr val="FF0000"/>
                  </a:solidFill>
                </a:rPr>
                <a:t>施工図等作成費</a:t>
              </a:r>
              <a:endParaRPr lang="en-US" altLang="ja-JP" sz="1200" dirty="0" smtClean="0">
                <a:solidFill>
                  <a:srgbClr val="FF0000"/>
                </a:solidFill>
              </a:endParaRPr>
            </a:p>
            <a:p>
              <a:r>
                <a:rPr kumimoji="1" lang="ja-JP" altLang="en-US" sz="1200" dirty="0">
                  <a:solidFill>
                    <a:srgbClr val="FF0000"/>
                  </a:solidFill>
                </a:rPr>
                <a:t>退職</a:t>
              </a:r>
              <a:r>
                <a:rPr kumimoji="1" lang="ja-JP" altLang="en-US" sz="1200" dirty="0" smtClean="0">
                  <a:solidFill>
                    <a:srgbClr val="FF0000"/>
                  </a:solidFill>
                </a:rPr>
                <a:t>金、</a:t>
              </a:r>
              <a:r>
                <a:rPr lang="ja-JP" altLang="en-US" sz="1200" dirty="0" smtClean="0">
                  <a:solidFill>
                    <a:srgbClr val="FF0000"/>
                  </a:solidFill>
                </a:rPr>
                <a:t>法定福利費</a:t>
              </a:r>
              <a:endParaRPr lang="en-US" altLang="ja-JP" sz="1200" dirty="0" smtClean="0">
                <a:solidFill>
                  <a:srgbClr val="FF0000"/>
                </a:solidFill>
              </a:endParaRPr>
            </a:p>
            <a:p>
              <a:r>
                <a:rPr kumimoji="1" lang="ja-JP" altLang="en-US" sz="1200" dirty="0" smtClean="0">
                  <a:solidFill>
                    <a:srgbClr val="FF0000"/>
                  </a:solidFill>
                </a:rPr>
                <a:t>福利厚生費、通信交通費</a:t>
              </a:r>
              <a:r>
                <a:rPr lang="ja-JP" altLang="en-US" sz="1200" dirty="0" smtClean="0">
                  <a:solidFill>
                    <a:srgbClr val="FF0000"/>
                  </a:solidFill>
                </a:rPr>
                <a:t>ほか</a:t>
              </a:r>
              <a:endParaRPr kumimoji="1" lang="en-US" altLang="ja-JP" sz="1200" dirty="0" smtClean="0">
                <a:solidFill>
                  <a:srgbClr val="FF0000"/>
                </a:solidFill>
              </a:endParaRPr>
            </a:p>
          </p:txBody>
        </p:sp>
        <p:sp>
          <p:nvSpPr>
            <p:cNvPr id="26" name="テキスト ボックス 25"/>
            <p:cNvSpPr txBox="1"/>
            <p:nvPr/>
          </p:nvSpPr>
          <p:spPr>
            <a:xfrm>
              <a:off x="6898724" y="5373216"/>
              <a:ext cx="1826141" cy="1015663"/>
            </a:xfrm>
            <a:prstGeom prst="rect">
              <a:avLst/>
            </a:prstGeom>
            <a:noFill/>
          </p:spPr>
          <p:txBody>
            <a:bodyPr wrap="none" rtlCol="0">
              <a:spAutoFit/>
            </a:bodyPr>
            <a:lstStyle/>
            <a:p>
              <a:r>
                <a:rPr lang="ja-JP" altLang="en-US" sz="1200" dirty="0" smtClean="0">
                  <a:solidFill>
                    <a:srgbClr val="FF0000"/>
                  </a:solidFill>
                </a:rPr>
                <a:t>役員報酬、交際費</a:t>
              </a:r>
              <a:endParaRPr lang="en-US" altLang="ja-JP" sz="1200" dirty="0" smtClean="0">
                <a:solidFill>
                  <a:srgbClr val="FF0000"/>
                </a:solidFill>
              </a:endParaRPr>
            </a:p>
            <a:p>
              <a:r>
                <a:rPr lang="ja-JP" altLang="en-US" sz="1200" dirty="0">
                  <a:solidFill>
                    <a:srgbClr val="FF0000"/>
                  </a:solidFill>
                </a:rPr>
                <a:t>退職金、法定福利費</a:t>
              </a:r>
              <a:endParaRPr lang="en-US" altLang="ja-JP" sz="1200" dirty="0">
                <a:solidFill>
                  <a:srgbClr val="FF0000"/>
                </a:solidFill>
              </a:endParaRPr>
            </a:p>
            <a:p>
              <a:r>
                <a:rPr lang="ja-JP" altLang="en-US" sz="1200" dirty="0">
                  <a:solidFill>
                    <a:srgbClr val="FF0000"/>
                  </a:solidFill>
                </a:rPr>
                <a:t>福利厚生費、通信交通費</a:t>
              </a:r>
              <a:endParaRPr lang="en-US" altLang="ja-JP" sz="1200" dirty="0" smtClean="0">
                <a:solidFill>
                  <a:srgbClr val="FF0000"/>
                </a:solidFill>
              </a:endParaRPr>
            </a:p>
            <a:p>
              <a:r>
                <a:rPr lang="ja-JP" altLang="en-US" sz="1200" dirty="0">
                  <a:solidFill>
                    <a:srgbClr val="FF0000"/>
                  </a:solidFill>
                </a:rPr>
                <a:t>地代</a:t>
              </a:r>
              <a:r>
                <a:rPr lang="ja-JP" altLang="en-US" sz="1200" dirty="0" smtClean="0">
                  <a:solidFill>
                    <a:srgbClr val="FF0000"/>
                  </a:solidFill>
                </a:rPr>
                <a:t>家賃、減価償却費</a:t>
              </a:r>
              <a:endParaRPr lang="en-US" altLang="ja-JP" sz="1200" dirty="0" smtClean="0">
                <a:solidFill>
                  <a:srgbClr val="FF0000"/>
                </a:solidFill>
              </a:endParaRPr>
            </a:p>
            <a:p>
              <a:r>
                <a:rPr lang="ja-JP" altLang="en-US" sz="1200" dirty="0" smtClean="0">
                  <a:solidFill>
                    <a:srgbClr val="FF0000"/>
                  </a:solidFill>
                </a:rPr>
                <a:t>保険料、</a:t>
              </a:r>
              <a:r>
                <a:rPr kumimoji="1" lang="ja-JP" altLang="en-US" sz="1200" dirty="0" smtClean="0">
                  <a:solidFill>
                    <a:srgbClr val="FF0000"/>
                  </a:solidFill>
                </a:rPr>
                <a:t>契約保証費ほか</a:t>
              </a:r>
              <a:endParaRPr kumimoji="1" lang="ja-JP" altLang="en-US" sz="1200" dirty="0">
                <a:solidFill>
                  <a:srgbClr val="FF0000"/>
                </a:solidFill>
              </a:endParaRPr>
            </a:p>
          </p:txBody>
        </p:sp>
      </p:grpSp>
      <p:sp>
        <p:nvSpPr>
          <p:cNvPr id="33" name="テキスト ボックス 32"/>
          <p:cNvSpPr txBox="1"/>
          <p:nvPr/>
        </p:nvSpPr>
        <p:spPr>
          <a:xfrm>
            <a:off x="2370379" y="2852495"/>
            <a:ext cx="2207656" cy="646331"/>
          </a:xfrm>
          <a:prstGeom prst="rect">
            <a:avLst/>
          </a:prstGeom>
          <a:noFill/>
          <a:ln>
            <a:solidFill>
              <a:schemeClr val="tx1"/>
            </a:solidFill>
          </a:ln>
        </p:spPr>
        <p:txBody>
          <a:bodyPr wrap="none" rtlCol="0">
            <a:spAutoFit/>
          </a:bodyPr>
          <a:lstStyle/>
          <a:p>
            <a:r>
              <a:rPr lang="ja-JP" altLang="en-US" dirty="0" smtClean="0">
                <a:solidFill>
                  <a:srgbClr val="FF0000"/>
                </a:solidFill>
              </a:rPr>
              <a:t>直接工事費に対する</a:t>
            </a:r>
            <a:endParaRPr lang="en-US" altLang="ja-JP" dirty="0" smtClean="0">
              <a:solidFill>
                <a:srgbClr val="FF0000"/>
              </a:solidFill>
            </a:endParaRPr>
          </a:p>
          <a:p>
            <a:r>
              <a:rPr lang="ja-JP" altLang="en-US" dirty="0" smtClean="0">
                <a:solidFill>
                  <a:srgbClr val="FF0000"/>
                </a:solidFill>
              </a:rPr>
              <a:t>率により積算</a:t>
            </a:r>
            <a:endParaRPr kumimoji="1" lang="ja-JP" altLang="en-US" dirty="0">
              <a:solidFill>
                <a:srgbClr val="FF0000"/>
              </a:solidFill>
            </a:endParaRPr>
          </a:p>
        </p:txBody>
      </p:sp>
      <p:sp>
        <p:nvSpPr>
          <p:cNvPr id="34" name="テキスト ボックス 33"/>
          <p:cNvSpPr txBox="1"/>
          <p:nvPr/>
        </p:nvSpPr>
        <p:spPr>
          <a:xfrm>
            <a:off x="3400642" y="5114857"/>
            <a:ext cx="1709122" cy="646331"/>
          </a:xfrm>
          <a:prstGeom prst="rect">
            <a:avLst/>
          </a:prstGeom>
          <a:noFill/>
          <a:ln>
            <a:solidFill>
              <a:schemeClr val="tx1"/>
            </a:solidFill>
          </a:ln>
        </p:spPr>
        <p:txBody>
          <a:bodyPr wrap="none" rtlCol="0">
            <a:spAutoFit/>
          </a:bodyPr>
          <a:lstStyle/>
          <a:p>
            <a:r>
              <a:rPr lang="ja-JP" altLang="en-US" dirty="0" smtClean="0">
                <a:solidFill>
                  <a:srgbClr val="FF0000"/>
                </a:solidFill>
              </a:rPr>
              <a:t>対象項目ごとに</a:t>
            </a:r>
            <a:endParaRPr lang="en-US" altLang="ja-JP" dirty="0" smtClean="0">
              <a:solidFill>
                <a:srgbClr val="FF0000"/>
              </a:solidFill>
            </a:endParaRPr>
          </a:p>
          <a:p>
            <a:r>
              <a:rPr lang="ja-JP" altLang="en-US" dirty="0" smtClean="0">
                <a:solidFill>
                  <a:srgbClr val="FF0000"/>
                </a:solidFill>
              </a:rPr>
              <a:t>積上げ</a:t>
            </a:r>
            <a:endParaRPr kumimoji="1" lang="ja-JP" altLang="en-US" dirty="0">
              <a:solidFill>
                <a:srgbClr val="FF0000"/>
              </a:solidFill>
            </a:endParaRPr>
          </a:p>
        </p:txBody>
      </p:sp>
    </p:spTree>
    <p:extLst>
      <p:ext uri="{BB962C8B-B14F-4D97-AF65-F5344CB8AC3E}">
        <p14:creationId xmlns:p14="http://schemas.microsoft.com/office/powerpoint/2010/main" val="26274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animBg="1"/>
      <p:bldP spid="20" grpId="0" animBg="1"/>
      <p:bldP spid="21" grpId="0" animBg="1"/>
      <p:bldP spid="22" grpId="0" animBg="1"/>
      <p:bldP spid="27" grpId="0"/>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16</a:t>
            </a:fld>
            <a:endParaRPr kumimoji="1" lang="ja-JP" altLang="en-US" dirty="0"/>
          </a:p>
        </p:txBody>
      </p:sp>
      <p:sp>
        <p:nvSpPr>
          <p:cNvPr id="3" name="正方形/長方形 2"/>
          <p:cNvSpPr/>
          <p:nvPr/>
        </p:nvSpPr>
        <p:spPr>
          <a:xfrm>
            <a:off x="623392" y="260648"/>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5" name="正方形/長方形 4"/>
          <p:cNvSpPr/>
          <p:nvPr/>
        </p:nvSpPr>
        <p:spPr>
          <a:xfrm>
            <a:off x="1343472" y="1730278"/>
            <a:ext cx="8034572" cy="4278094"/>
          </a:xfrm>
          <a:prstGeom prst="rect">
            <a:avLst/>
          </a:prstGeom>
        </p:spPr>
        <p:txBody>
          <a:bodyPr wrap="none">
            <a:spAutoFit/>
          </a:bodyPr>
          <a:lstStyle/>
          <a:p>
            <a:r>
              <a:rPr lang="ja-JP" altLang="en-US" sz="1600" dirty="0" smtClean="0"/>
              <a:t>（１）共通</a:t>
            </a:r>
            <a:r>
              <a:rPr lang="ja-JP" altLang="en-US" sz="1600" dirty="0"/>
              <a:t>仮設費の項目変更 </a:t>
            </a:r>
          </a:p>
          <a:p>
            <a:pPr indent="358775"/>
            <a:r>
              <a:rPr lang="ja-JP" altLang="en-US" sz="1600" dirty="0" smtClean="0"/>
              <a:t>・</a:t>
            </a:r>
            <a:r>
              <a:rPr lang="ja-JP" altLang="en-US" sz="1600" dirty="0"/>
              <a:t>台風等に災害防止対策に要する</a:t>
            </a:r>
            <a:r>
              <a:rPr lang="ja-JP" altLang="en-US" sz="1600" dirty="0" smtClean="0"/>
              <a:t>費用、情報システム費が</a:t>
            </a:r>
            <a:r>
              <a:rPr lang="ja-JP" altLang="en-US" sz="1600" dirty="0"/>
              <a:t>追加 </a:t>
            </a:r>
            <a:endParaRPr lang="en-US" altLang="ja-JP" sz="1600" dirty="0" smtClean="0"/>
          </a:p>
          <a:p>
            <a:endParaRPr lang="en-US" altLang="ja-JP" sz="1600" dirty="0" smtClean="0"/>
          </a:p>
          <a:p>
            <a:r>
              <a:rPr lang="ja-JP" altLang="en-US" sz="1600" dirty="0" smtClean="0"/>
              <a:t>（２）</a:t>
            </a:r>
            <a:r>
              <a:rPr lang="ja-JP" altLang="en-US" sz="1600" dirty="0"/>
              <a:t>現場管理費の項目変更 </a:t>
            </a:r>
          </a:p>
          <a:p>
            <a:pPr indent="358775"/>
            <a:r>
              <a:rPr lang="ja-JP" altLang="en-US" sz="1600" dirty="0"/>
              <a:t>・「施工図等を外注した場合の費用」が「施工図・完成図等の作成に要する費用」に変更 </a:t>
            </a:r>
          </a:p>
          <a:p>
            <a:pPr indent="358775"/>
            <a:r>
              <a:rPr lang="ja-JP" altLang="en-US" sz="1600" dirty="0"/>
              <a:t>・「完成写真代等の費用」が追加 </a:t>
            </a:r>
          </a:p>
          <a:p>
            <a:pPr indent="358775"/>
            <a:r>
              <a:rPr lang="ja-JP" altLang="en-US" sz="1600" dirty="0"/>
              <a:t>・「各種調査に要する費用」が追加 </a:t>
            </a:r>
          </a:p>
          <a:p>
            <a:r>
              <a:rPr lang="ja-JP" altLang="en-US" sz="1600" dirty="0" smtClean="0"/>
              <a:t> </a:t>
            </a:r>
            <a:endParaRPr lang="ja-JP" altLang="en-US" sz="1600" dirty="0"/>
          </a:p>
          <a:p>
            <a:r>
              <a:rPr lang="ja-JP" altLang="en-US" sz="1600" dirty="0" smtClean="0"/>
              <a:t>（３）共通仮設費率に含む内容の項目変更 </a:t>
            </a:r>
          </a:p>
          <a:p>
            <a:pPr indent="358775"/>
            <a:r>
              <a:rPr lang="ja-JP" altLang="en-US" sz="1600" dirty="0" smtClean="0"/>
              <a:t>・台風等災害に備えた災害防止対策に要する費用（一般的なもの）は率に含まれる </a:t>
            </a:r>
          </a:p>
          <a:p>
            <a:pPr indent="358775"/>
            <a:endParaRPr lang="ja-JP" altLang="en-US" sz="1600" dirty="0" smtClean="0"/>
          </a:p>
          <a:p>
            <a:r>
              <a:rPr lang="ja-JP" altLang="en-US" sz="1600" dirty="0" smtClean="0"/>
              <a:t>（</a:t>
            </a:r>
            <a:r>
              <a:rPr lang="ja-JP" altLang="en-US" sz="1600" dirty="0"/>
              <a:t>４</a:t>
            </a:r>
            <a:r>
              <a:rPr lang="ja-JP" altLang="en-US" sz="1600" dirty="0" smtClean="0"/>
              <a:t>）共通仮設費率・現場管理費率の算定における取扱いの変更 </a:t>
            </a:r>
          </a:p>
          <a:p>
            <a:pPr indent="358775"/>
            <a:r>
              <a:rPr lang="ja-JP" altLang="en-US" sz="1600" dirty="0" smtClean="0"/>
              <a:t>・</a:t>
            </a:r>
            <a:r>
              <a:rPr lang="ja-JP" altLang="en-US" sz="1600" dirty="0"/>
              <a:t>労務費の比率が著しく少ない工事の取扱いの削除 </a:t>
            </a:r>
            <a:endParaRPr lang="en-US" altLang="ja-JP" sz="1600" dirty="0" smtClean="0"/>
          </a:p>
          <a:p>
            <a:pPr indent="358775"/>
            <a:endParaRPr lang="en-US" altLang="ja-JP" sz="1600" dirty="0"/>
          </a:p>
          <a:p>
            <a:r>
              <a:rPr lang="ja-JP" altLang="en-US" sz="1600" dirty="0" smtClean="0"/>
              <a:t>（５）</a:t>
            </a:r>
            <a:r>
              <a:rPr lang="ja-JP" altLang="en-US" sz="1600" dirty="0"/>
              <a:t>共通費の計算式の変更 </a:t>
            </a:r>
          </a:p>
          <a:p>
            <a:pPr indent="358775"/>
            <a:r>
              <a:rPr lang="ja-JP" altLang="en-US" sz="1600" dirty="0"/>
              <a:t>・共通仮設費率（計算式）の変更、率の上限・下限の削除 </a:t>
            </a:r>
          </a:p>
          <a:p>
            <a:pPr indent="358775"/>
            <a:r>
              <a:rPr lang="ja-JP" altLang="en-US" sz="1600" dirty="0"/>
              <a:t>・現場管理費率（計算式）の変更、率の上限・下限の削除 </a:t>
            </a:r>
          </a:p>
        </p:txBody>
      </p:sp>
      <p:sp>
        <p:nvSpPr>
          <p:cNvPr id="6" name="正方形/長方形 5"/>
          <p:cNvSpPr/>
          <p:nvPr/>
        </p:nvSpPr>
        <p:spPr>
          <a:xfrm>
            <a:off x="839416" y="946901"/>
            <a:ext cx="10526960" cy="681899"/>
          </a:xfrm>
          <a:prstGeom prst="rect">
            <a:avLst/>
          </a:prstGeom>
          <a:noFill/>
        </p:spPr>
        <p:txBody>
          <a:bodyPr wrap="square">
            <a:noAutofit/>
          </a:bodyPr>
          <a:lstStyle/>
          <a:p>
            <a:r>
              <a:rPr lang="ja-JP" altLang="en-US" sz="2400" dirty="0" smtClean="0">
                <a:latin typeface="+mn-ea"/>
              </a:rPr>
              <a:t>①　</a:t>
            </a:r>
            <a:r>
              <a:rPr lang="ja-JP" altLang="en-US" sz="2400" dirty="0">
                <a:latin typeface="+mn-ea"/>
              </a:rPr>
              <a:t>公共工事共通費積算基準（国土交通省）の</a:t>
            </a:r>
            <a:r>
              <a:rPr lang="ja-JP" altLang="en-US" sz="2400" dirty="0" smtClean="0">
                <a:latin typeface="+mn-ea"/>
              </a:rPr>
              <a:t>改定点</a:t>
            </a:r>
            <a:endParaRPr lang="ja-JP" altLang="en-US" sz="2400" dirty="0">
              <a:latin typeface="+mn-ea"/>
            </a:endParaRPr>
          </a:p>
        </p:txBody>
      </p:sp>
    </p:spTree>
    <p:extLst>
      <p:ext uri="{BB962C8B-B14F-4D97-AF65-F5344CB8AC3E}">
        <p14:creationId xmlns:p14="http://schemas.microsoft.com/office/powerpoint/2010/main" val="21129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9416" y="735489"/>
            <a:ext cx="10526960" cy="681899"/>
          </a:xfrm>
          <a:prstGeom prst="rect">
            <a:avLst/>
          </a:prstGeom>
          <a:solidFill>
            <a:schemeClr val="bg1"/>
          </a:solidFill>
        </p:spPr>
        <p:txBody>
          <a:bodyPr wrap="square">
            <a:noAutofit/>
          </a:bodyPr>
          <a:lstStyle/>
          <a:p>
            <a:r>
              <a:rPr lang="ja-JP" altLang="en-US" sz="2400" dirty="0" smtClean="0">
                <a:latin typeface="+mn-ea"/>
              </a:rPr>
              <a:t>①　公共工事共通費積算基準</a:t>
            </a:r>
            <a:r>
              <a:rPr lang="ja-JP" altLang="en-US" sz="2400" dirty="0">
                <a:latin typeface="+mn-ea"/>
              </a:rPr>
              <a:t>（国土交通省）</a:t>
            </a:r>
            <a:r>
              <a:rPr lang="ja-JP" altLang="en-US" sz="2400" dirty="0" smtClean="0">
                <a:latin typeface="+mn-ea"/>
              </a:rPr>
              <a:t>の改定点</a:t>
            </a:r>
            <a:endParaRPr lang="ja-JP" altLang="en-US" sz="2400" dirty="0">
              <a:latin typeface="+mn-ea"/>
            </a:endParaRPr>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17</a:t>
            </a:fld>
            <a:endParaRPr kumimoji="1" lang="ja-JP" altLang="en-US" dirty="0"/>
          </a:p>
        </p:txBody>
      </p:sp>
      <p:sp>
        <p:nvSpPr>
          <p:cNvPr id="16" name="正方形/長方形 15"/>
          <p:cNvSpPr/>
          <p:nvPr/>
        </p:nvSpPr>
        <p:spPr>
          <a:xfrm>
            <a:off x="839416" y="1139662"/>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（１）共通仮設費の項目変更 </a:t>
            </a:r>
          </a:p>
        </p:txBody>
      </p:sp>
      <p:sp>
        <p:nvSpPr>
          <p:cNvPr id="3" name="正方形/長方形 2"/>
          <p:cNvSpPr/>
          <p:nvPr/>
        </p:nvSpPr>
        <p:spPr>
          <a:xfrm>
            <a:off x="623392" y="1595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pic>
        <p:nvPicPr>
          <p:cNvPr id="5" name="図 4"/>
          <p:cNvPicPr>
            <a:picLocks noChangeAspect="1"/>
          </p:cNvPicPr>
          <p:nvPr/>
        </p:nvPicPr>
        <p:blipFill>
          <a:blip r:embed="rId3"/>
          <a:stretch>
            <a:fillRect/>
          </a:stretch>
        </p:blipFill>
        <p:spPr>
          <a:xfrm>
            <a:off x="2338016" y="1628800"/>
            <a:ext cx="7198773" cy="4730911"/>
          </a:xfrm>
          <a:prstGeom prst="rect">
            <a:avLst/>
          </a:prstGeom>
        </p:spPr>
      </p:pic>
      <p:sp>
        <p:nvSpPr>
          <p:cNvPr id="2" name="テキスト ボックス 1"/>
          <p:cNvSpPr txBox="1"/>
          <p:nvPr/>
        </p:nvSpPr>
        <p:spPr>
          <a:xfrm>
            <a:off x="2531480" y="5733256"/>
            <a:ext cx="7092912" cy="793330"/>
          </a:xfrm>
          <a:prstGeom prst="rect">
            <a:avLst/>
          </a:prstGeom>
          <a:solidFill>
            <a:schemeClr val="bg1"/>
          </a:solidFill>
          <a:ln w="38100">
            <a:solidFill>
              <a:srgbClr val="FF0000"/>
            </a:solidFill>
          </a:ln>
        </p:spPr>
        <p:txBody>
          <a:bodyPr wrap="none" rtlCol="0" anchor="ctr" anchorCtr="0">
            <a:noAutofit/>
          </a:bodyPr>
          <a:lstStyle/>
          <a:p>
            <a:r>
              <a:rPr lang="ja-JP" altLang="en-US" sz="2000" dirty="0" smtClean="0">
                <a:solidFill>
                  <a:srgbClr val="FF0000"/>
                </a:solidFill>
              </a:rPr>
              <a:t>環境安全費</a:t>
            </a:r>
            <a:endParaRPr lang="en-US" altLang="ja-JP" sz="2000" dirty="0" smtClean="0">
              <a:solidFill>
                <a:srgbClr val="FF0000"/>
              </a:solidFill>
            </a:endParaRPr>
          </a:p>
          <a:p>
            <a:r>
              <a:rPr lang="ja-JP" altLang="en-US" sz="2000" dirty="0">
                <a:solidFill>
                  <a:srgbClr val="FF0000"/>
                </a:solidFill>
              </a:rPr>
              <a:t>⇒</a:t>
            </a:r>
            <a:r>
              <a:rPr lang="ja-JP" altLang="en-US" sz="2000" dirty="0" smtClean="0">
                <a:solidFill>
                  <a:srgbClr val="FF0000"/>
                </a:solidFill>
              </a:rPr>
              <a:t>台風等に災害防止対策に要する費用、情報システム費の追加</a:t>
            </a:r>
            <a:endParaRPr kumimoji="1" lang="ja-JP" altLang="en-US" sz="2000" dirty="0">
              <a:solidFill>
                <a:srgbClr val="FF0000"/>
              </a:solidFill>
            </a:endParaRPr>
          </a:p>
        </p:txBody>
      </p:sp>
      <p:cxnSp>
        <p:nvCxnSpPr>
          <p:cNvPr id="8" name="直線コネクタ 7"/>
          <p:cNvCxnSpPr/>
          <p:nvPr/>
        </p:nvCxnSpPr>
        <p:spPr>
          <a:xfrm>
            <a:off x="3287688" y="4459972"/>
            <a:ext cx="12961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423592" y="5278348"/>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056424" y="5278348"/>
            <a:ext cx="28083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033564" y="5445224"/>
            <a:ext cx="1592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5984494" y="4827606"/>
            <a:ext cx="5233888" cy="811465"/>
          </a:xfrm>
          <a:prstGeom prst="rect">
            <a:avLst/>
          </a:prstGeom>
          <a:solidFill>
            <a:schemeClr val="bg1"/>
          </a:solidFill>
          <a:ln w="28575">
            <a:solidFill>
              <a:srgbClr val="0070C0"/>
            </a:solidFill>
          </a:ln>
        </p:spPr>
        <p:txBody>
          <a:bodyPr wrap="square" anchor="ctr" anchorCtr="0">
            <a:noAutofit/>
          </a:bodyPr>
          <a:lstStyle/>
          <a:p>
            <a:pPr indent="87313"/>
            <a:r>
              <a:rPr lang="ja-JP" altLang="en-US" dirty="0">
                <a:solidFill>
                  <a:srgbClr val="0070C0"/>
                </a:solidFill>
              </a:rPr>
              <a:t>情報</a:t>
            </a:r>
            <a:r>
              <a:rPr lang="ja-JP" altLang="en-US" dirty="0" smtClean="0">
                <a:solidFill>
                  <a:srgbClr val="0070C0"/>
                </a:solidFill>
              </a:rPr>
              <a:t>システム費の追加</a:t>
            </a:r>
            <a:endParaRPr lang="en-US" altLang="ja-JP" dirty="0" smtClean="0">
              <a:solidFill>
                <a:srgbClr val="0070C0"/>
              </a:solidFill>
            </a:endParaRPr>
          </a:p>
          <a:p>
            <a:pPr indent="87313"/>
            <a:r>
              <a:rPr lang="ja-JP" altLang="en-US" dirty="0" smtClean="0">
                <a:solidFill>
                  <a:srgbClr val="0070C0"/>
                </a:solidFill>
              </a:rPr>
              <a:t>⇒情報共有、遠隔臨場、ＢＩＭ</a:t>
            </a:r>
            <a:r>
              <a:rPr lang="ja-JP" altLang="en-US" dirty="0">
                <a:solidFill>
                  <a:srgbClr val="0070C0"/>
                </a:solidFill>
              </a:rPr>
              <a:t>、</a:t>
            </a:r>
            <a:r>
              <a:rPr lang="ja-JP" altLang="en-US" dirty="0" smtClean="0">
                <a:solidFill>
                  <a:srgbClr val="0070C0"/>
                </a:solidFill>
              </a:rPr>
              <a:t>その他</a:t>
            </a:r>
            <a:r>
              <a:rPr lang="ja-JP" altLang="en-US" dirty="0">
                <a:solidFill>
                  <a:srgbClr val="0070C0"/>
                </a:solidFill>
              </a:rPr>
              <a:t>に要する</a:t>
            </a:r>
            <a:r>
              <a:rPr lang="ja-JP" altLang="en-US" dirty="0" smtClean="0">
                <a:solidFill>
                  <a:srgbClr val="0070C0"/>
                </a:solidFill>
              </a:rPr>
              <a:t>費用</a:t>
            </a:r>
            <a:endParaRPr lang="en-US" altLang="ja-JP" dirty="0">
              <a:solidFill>
                <a:srgbClr val="0070C0"/>
              </a:solidFill>
            </a:endParaRPr>
          </a:p>
        </p:txBody>
      </p:sp>
    </p:spTree>
    <p:extLst>
      <p:ext uri="{BB962C8B-B14F-4D97-AF65-F5344CB8AC3E}">
        <p14:creationId xmlns:p14="http://schemas.microsoft.com/office/powerpoint/2010/main" val="308081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18</a:t>
            </a:fld>
            <a:endParaRPr kumimoji="1" lang="ja-JP" altLang="en-US" dirty="0"/>
          </a:p>
        </p:txBody>
      </p:sp>
      <p:sp>
        <p:nvSpPr>
          <p:cNvPr id="3" name="正方形/長方形 2"/>
          <p:cNvSpPr/>
          <p:nvPr/>
        </p:nvSpPr>
        <p:spPr>
          <a:xfrm>
            <a:off x="623392" y="126163"/>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a:t>
            </a:r>
            <a:r>
              <a:rPr lang="ja-JP" altLang="en-US" sz="3200" dirty="0" smtClean="0">
                <a:solidFill>
                  <a:srgbClr val="00B050"/>
                </a:solidFill>
              </a:rPr>
              <a:t>「</a:t>
            </a:r>
            <a:r>
              <a:rPr lang="ja-JP" altLang="en-US" sz="3200" dirty="0">
                <a:solidFill>
                  <a:srgbClr val="00B050"/>
                </a:solidFill>
              </a:rPr>
              <a:t>川崎市まちづくり局建築工事等積算基準」の主な改定点</a:t>
            </a:r>
            <a:endParaRPr lang="en-US" altLang="ja-JP" sz="3200" dirty="0">
              <a:solidFill>
                <a:srgbClr val="00B050"/>
              </a:solidFill>
            </a:endParaRPr>
          </a:p>
        </p:txBody>
      </p:sp>
      <p:sp>
        <p:nvSpPr>
          <p:cNvPr id="7" name="正方形/長方形 6"/>
          <p:cNvSpPr/>
          <p:nvPr/>
        </p:nvSpPr>
        <p:spPr>
          <a:xfrm>
            <a:off x="839416" y="658762"/>
            <a:ext cx="10526960" cy="681899"/>
          </a:xfrm>
          <a:prstGeom prst="rect">
            <a:avLst/>
          </a:prstGeom>
          <a:no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pic>
        <p:nvPicPr>
          <p:cNvPr id="6" name="図 5"/>
          <p:cNvPicPr>
            <a:picLocks noChangeAspect="1"/>
          </p:cNvPicPr>
          <p:nvPr/>
        </p:nvPicPr>
        <p:blipFill>
          <a:blip r:embed="rId3"/>
          <a:stretch>
            <a:fillRect/>
          </a:stretch>
        </p:blipFill>
        <p:spPr>
          <a:xfrm>
            <a:off x="2214078" y="1550979"/>
            <a:ext cx="7446645" cy="4900613"/>
          </a:xfrm>
          <a:prstGeom prst="rect">
            <a:avLst/>
          </a:prstGeom>
        </p:spPr>
      </p:pic>
      <p:sp>
        <p:nvSpPr>
          <p:cNvPr id="5" name="テキスト ボックス 4"/>
          <p:cNvSpPr txBox="1"/>
          <p:nvPr/>
        </p:nvSpPr>
        <p:spPr>
          <a:xfrm>
            <a:off x="6240016" y="4676469"/>
            <a:ext cx="4681103" cy="1409998"/>
          </a:xfrm>
          <a:custGeom>
            <a:avLst/>
            <a:gdLst>
              <a:gd name="connsiteX0" fmla="*/ 0 w 3247321"/>
              <a:gd name="connsiteY0" fmla="*/ 0 h 674582"/>
              <a:gd name="connsiteX1" fmla="*/ 3247321 w 3247321"/>
              <a:gd name="connsiteY1" fmla="*/ 0 h 674582"/>
              <a:gd name="connsiteX2" fmla="*/ 3247321 w 3247321"/>
              <a:gd name="connsiteY2" fmla="*/ 674582 h 674582"/>
              <a:gd name="connsiteX3" fmla="*/ 0 w 3247321"/>
              <a:gd name="connsiteY3" fmla="*/ 674582 h 674582"/>
              <a:gd name="connsiteX4" fmla="*/ 0 w 3247321"/>
              <a:gd name="connsiteY4" fmla="*/ 0 h 674582"/>
              <a:gd name="connsiteX0" fmla="*/ 0 w 3998436"/>
              <a:gd name="connsiteY0" fmla="*/ 293914 h 674582"/>
              <a:gd name="connsiteX1" fmla="*/ 3998436 w 3998436"/>
              <a:gd name="connsiteY1" fmla="*/ 0 h 674582"/>
              <a:gd name="connsiteX2" fmla="*/ 3998436 w 3998436"/>
              <a:gd name="connsiteY2" fmla="*/ 674582 h 674582"/>
              <a:gd name="connsiteX3" fmla="*/ 751115 w 3998436"/>
              <a:gd name="connsiteY3" fmla="*/ 674582 h 674582"/>
              <a:gd name="connsiteX4" fmla="*/ 0 w 3998436"/>
              <a:gd name="connsiteY4" fmla="*/ 293914 h 674582"/>
              <a:gd name="connsiteX0" fmla="*/ 0 w 3998436"/>
              <a:gd name="connsiteY0" fmla="*/ 293914 h 674582"/>
              <a:gd name="connsiteX1" fmla="*/ 842393 w 3998436"/>
              <a:gd name="connsiteY1" fmla="*/ 210804 h 674582"/>
              <a:gd name="connsiteX2" fmla="*/ 3998436 w 3998436"/>
              <a:gd name="connsiteY2" fmla="*/ 0 h 674582"/>
              <a:gd name="connsiteX3" fmla="*/ 3998436 w 3998436"/>
              <a:gd name="connsiteY3" fmla="*/ 674582 h 674582"/>
              <a:gd name="connsiteX4" fmla="*/ 751115 w 3998436"/>
              <a:gd name="connsiteY4" fmla="*/ 674582 h 674582"/>
              <a:gd name="connsiteX5" fmla="*/ 0 w 3998436"/>
              <a:gd name="connsiteY5" fmla="*/ 293914 h 674582"/>
              <a:gd name="connsiteX0" fmla="*/ 0 w 3998436"/>
              <a:gd name="connsiteY0" fmla="*/ 293914 h 674582"/>
              <a:gd name="connsiteX1" fmla="*/ 820621 w 3998436"/>
              <a:gd name="connsiteY1" fmla="*/ 80175 h 674582"/>
              <a:gd name="connsiteX2" fmla="*/ 3998436 w 3998436"/>
              <a:gd name="connsiteY2" fmla="*/ 0 h 674582"/>
              <a:gd name="connsiteX3" fmla="*/ 3998436 w 3998436"/>
              <a:gd name="connsiteY3" fmla="*/ 674582 h 674582"/>
              <a:gd name="connsiteX4" fmla="*/ 751115 w 3998436"/>
              <a:gd name="connsiteY4" fmla="*/ 674582 h 674582"/>
              <a:gd name="connsiteX5" fmla="*/ 0 w 3998436"/>
              <a:gd name="connsiteY5" fmla="*/ 293914 h 674582"/>
              <a:gd name="connsiteX0" fmla="*/ 0 w 3998436"/>
              <a:gd name="connsiteY0" fmla="*/ 293914 h 674582"/>
              <a:gd name="connsiteX1" fmla="*/ 820621 w 3998436"/>
              <a:gd name="connsiteY1" fmla="*/ 80175 h 674582"/>
              <a:gd name="connsiteX2" fmla="*/ 820621 w 3998436"/>
              <a:gd name="connsiteY2" fmla="*/ 47518 h 674582"/>
              <a:gd name="connsiteX3" fmla="*/ 3998436 w 3998436"/>
              <a:gd name="connsiteY3" fmla="*/ 0 h 674582"/>
              <a:gd name="connsiteX4" fmla="*/ 3998436 w 3998436"/>
              <a:gd name="connsiteY4" fmla="*/ 674582 h 674582"/>
              <a:gd name="connsiteX5" fmla="*/ 751115 w 3998436"/>
              <a:gd name="connsiteY5" fmla="*/ 674582 h 674582"/>
              <a:gd name="connsiteX6" fmla="*/ 0 w 3998436"/>
              <a:gd name="connsiteY6" fmla="*/ 293914 h 674582"/>
              <a:gd name="connsiteX0" fmla="*/ 0 w 3998436"/>
              <a:gd name="connsiteY0" fmla="*/ 442339 h 823007"/>
              <a:gd name="connsiteX1" fmla="*/ 820621 w 3998436"/>
              <a:gd name="connsiteY1" fmla="*/ 228600 h 823007"/>
              <a:gd name="connsiteX2" fmla="*/ 1245164 w 3998436"/>
              <a:gd name="connsiteY2" fmla="*/ 0 h 823007"/>
              <a:gd name="connsiteX3" fmla="*/ 3998436 w 3998436"/>
              <a:gd name="connsiteY3" fmla="*/ 148425 h 823007"/>
              <a:gd name="connsiteX4" fmla="*/ 3998436 w 3998436"/>
              <a:gd name="connsiteY4" fmla="*/ 823007 h 823007"/>
              <a:gd name="connsiteX5" fmla="*/ 751115 w 3998436"/>
              <a:gd name="connsiteY5" fmla="*/ 823007 h 823007"/>
              <a:gd name="connsiteX6" fmla="*/ 0 w 3998436"/>
              <a:gd name="connsiteY6" fmla="*/ 442339 h 823007"/>
              <a:gd name="connsiteX0" fmla="*/ 0 w 3998436"/>
              <a:gd name="connsiteY0" fmla="*/ 442339 h 823007"/>
              <a:gd name="connsiteX1" fmla="*/ 570249 w 3998436"/>
              <a:gd name="connsiteY1" fmla="*/ 468085 h 823007"/>
              <a:gd name="connsiteX2" fmla="*/ 1245164 w 3998436"/>
              <a:gd name="connsiteY2" fmla="*/ 0 h 823007"/>
              <a:gd name="connsiteX3" fmla="*/ 3998436 w 3998436"/>
              <a:gd name="connsiteY3" fmla="*/ 148425 h 823007"/>
              <a:gd name="connsiteX4" fmla="*/ 3998436 w 3998436"/>
              <a:gd name="connsiteY4" fmla="*/ 823007 h 823007"/>
              <a:gd name="connsiteX5" fmla="*/ 751115 w 3998436"/>
              <a:gd name="connsiteY5" fmla="*/ 823007 h 823007"/>
              <a:gd name="connsiteX6" fmla="*/ 0 w 3998436"/>
              <a:gd name="connsiteY6" fmla="*/ 442339 h 823007"/>
              <a:gd name="connsiteX0" fmla="*/ 0 w 3998436"/>
              <a:gd name="connsiteY0" fmla="*/ 293914 h 674582"/>
              <a:gd name="connsiteX1" fmla="*/ 570249 w 3998436"/>
              <a:gd name="connsiteY1" fmla="*/ 319660 h 674582"/>
              <a:gd name="connsiteX2" fmla="*/ 766193 w 3998436"/>
              <a:gd name="connsiteY2" fmla="*/ 25747 h 674582"/>
              <a:gd name="connsiteX3" fmla="*/ 3998436 w 3998436"/>
              <a:gd name="connsiteY3" fmla="*/ 0 h 674582"/>
              <a:gd name="connsiteX4" fmla="*/ 3998436 w 3998436"/>
              <a:gd name="connsiteY4" fmla="*/ 674582 h 674582"/>
              <a:gd name="connsiteX5" fmla="*/ 751115 w 3998436"/>
              <a:gd name="connsiteY5" fmla="*/ 674582 h 674582"/>
              <a:gd name="connsiteX6" fmla="*/ 0 w 3998436"/>
              <a:gd name="connsiteY6" fmla="*/ 293914 h 674582"/>
              <a:gd name="connsiteX0" fmla="*/ 0 w 3998436"/>
              <a:gd name="connsiteY0" fmla="*/ 293914 h 674582"/>
              <a:gd name="connsiteX1" fmla="*/ 570249 w 3998436"/>
              <a:gd name="connsiteY1" fmla="*/ 156374 h 674582"/>
              <a:gd name="connsiteX2" fmla="*/ 766193 w 3998436"/>
              <a:gd name="connsiteY2" fmla="*/ 25747 h 674582"/>
              <a:gd name="connsiteX3" fmla="*/ 3998436 w 3998436"/>
              <a:gd name="connsiteY3" fmla="*/ 0 h 674582"/>
              <a:gd name="connsiteX4" fmla="*/ 3998436 w 3998436"/>
              <a:gd name="connsiteY4" fmla="*/ 674582 h 674582"/>
              <a:gd name="connsiteX5" fmla="*/ 751115 w 3998436"/>
              <a:gd name="connsiteY5" fmla="*/ 674582 h 674582"/>
              <a:gd name="connsiteX6" fmla="*/ 0 w 3998436"/>
              <a:gd name="connsiteY6" fmla="*/ 293914 h 674582"/>
              <a:gd name="connsiteX0" fmla="*/ 0 w 3486807"/>
              <a:gd name="connsiteY0" fmla="*/ 413657 h 674582"/>
              <a:gd name="connsiteX1" fmla="*/ 58620 w 3486807"/>
              <a:gd name="connsiteY1" fmla="*/ 156374 h 674582"/>
              <a:gd name="connsiteX2" fmla="*/ 254564 w 3486807"/>
              <a:gd name="connsiteY2" fmla="*/ 25747 h 674582"/>
              <a:gd name="connsiteX3" fmla="*/ 3486807 w 3486807"/>
              <a:gd name="connsiteY3" fmla="*/ 0 h 674582"/>
              <a:gd name="connsiteX4" fmla="*/ 3486807 w 3486807"/>
              <a:gd name="connsiteY4" fmla="*/ 674582 h 674582"/>
              <a:gd name="connsiteX5" fmla="*/ 239486 w 3486807"/>
              <a:gd name="connsiteY5" fmla="*/ 674582 h 674582"/>
              <a:gd name="connsiteX6" fmla="*/ 0 w 3486807"/>
              <a:gd name="connsiteY6" fmla="*/ 413657 h 674582"/>
              <a:gd name="connsiteX0" fmla="*/ 0 w 3846036"/>
              <a:gd name="connsiteY0" fmla="*/ 653142 h 674582"/>
              <a:gd name="connsiteX1" fmla="*/ 417849 w 3846036"/>
              <a:gd name="connsiteY1" fmla="*/ 156374 h 674582"/>
              <a:gd name="connsiteX2" fmla="*/ 613793 w 3846036"/>
              <a:gd name="connsiteY2" fmla="*/ 25747 h 674582"/>
              <a:gd name="connsiteX3" fmla="*/ 3846036 w 3846036"/>
              <a:gd name="connsiteY3" fmla="*/ 0 h 674582"/>
              <a:gd name="connsiteX4" fmla="*/ 3846036 w 3846036"/>
              <a:gd name="connsiteY4" fmla="*/ 674582 h 674582"/>
              <a:gd name="connsiteX5" fmla="*/ 598715 w 3846036"/>
              <a:gd name="connsiteY5" fmla="*/ 674582 h 674582"/>
              <a:gd name="connsiteX6" fmla="*/ 0 w 3846036"/>
              <a:gd name="connsiteY6" fmla="*/ 653142 h 674582"/>
              <a:gd name="connsiteX0" fmla="*/ 180865 w 4026901"/>
              <a:gd name="connsiteY0" fmla="*/ 653142 h 674582"/>
              <a:gd name="connsiteX1" fmla="*/ 0 w 4026901"/>
              <a:gd name="connsiteY1" fmla="*/ 276117 h 674582"/>
              <a:gd name="connsiteX2" fmla="*/ 794658 w 4026901"/>
              <a:gd name="connsiteY2" fmla="*/ 25747 h 674582"/>
              <a:gd name="connsiteX3" fmla="*/ 4026901 w 4026901"/>
              <a:gd name="connsiteY3" fmla="*/ 0 h 674582"/>
              <a:gd name="connsiteX4" fmla="*/ 4026901 w 4026901"/>
              <a:gd name="connsiteY4" fmla="*/ 674582 h 674582"/>
              <a:gd name="connsiteX5" fmla="*/ 779580 w 4026901"/>
              <a:gd name="connsiteY5" fmla="*/ 674582 h 674582"/>
              <a:gd name="connsiteX6" fmla="*/ 180865 w 4026901"/>
              <a:gd name="connsiteY6" fmla="*/ 653142 h 674582"/>
              <a:gd name="connsiteX0" fmla="*/ 180865 w 4026901"/>
              <a:gd name="connsiteY0" fmla="*/ 653142 h 674582"/>
              <a:gd name="connsiteX1" fmla="*/ 544287 w 4026901"/>
              <a:gd name="connsiteY1" fmla="*/ 406747 h 674582"/>
              <a:gd name="connsiteX2" fmla="*/ 0 w 4026901"/>
              <a:gd name="connsiteY2" fmla="*/ 276117 h 674582"/>
              <a:gd name="connsiteX3" fmla="*/ 794658 w 4026901"/>
              <a:gd name="connsiteY3" fmla="*/ 25747 h 674582"/>
              <a:gd name="connsiteX4" fmla="*/ 4026901 w 4026901"/>
              <a:gd name="connsiteY4" fmla="*/ 0 h 674582"/>
              <a:gd name="connsiteX5" fmla="*/ 4026901 w 4026901"/>
              <a:gd name="connsiteY5" fmla="*/ 674582 h 674582"/>
              <a:gd name="connsiteX6" fmla="*/ 779580 w 4026901"/>
              <a:gd name="connsiteY6" fmla="*/ 674582 h 674582"/>
              <a:gd name="connsiteX7" fmla="*/ 180865 w 4026901"/>
              <a:gd name="connsiteY7" fmla="*/ 653142 h 674582"/>
              <a:gd name="connsiteX0" fmla="*/ 768693 w 4026901"/>
              <a:gd name="connsiteY0" fmla="*/ 424542 h 674582"/>
              <a:gd name="connsiteX1" fmla="*/ 544287 w 4026901"/>
              <a:gd name="connsiteY1" fmla="*/ 406747 h 674582"/>
              <a:gd name="connsiteX2" fmla="*/ 0 w 4026901"/>
              <a:gd name="connsiteY2" fmla="*/ 276117 h 674582"/>
              <a:gd name="connsiteX3" fmla="*/ 794658 w 4026901"/>
              <a:gd name="connsiteY3" fmla="*/ 25747 h 674582"/>
              <a:gd name="connsiteX4" fmla="*/ 4026901 w 4026901"/>
              <a:gd name="connsiteY4" fmla="*/ 0 h 674582"/>
              <a:gd name="connsiteX5" fmla="*/ 4026901 w 4026901"/>
              <a:gd name="connsiteY5" fmla="*/ 674582 h 674582"/>
              <a:gd name="connsiteX6" fmla="*/ 779580 w 4026901"/>
              <a:gd name="connsiteY6" fmla="*/ 674582 h 674582"/>
              <a:gd name="connsiteX7" fmla="*/ 768693 w 4026901"/>
              <a:gd name="connsiteY7" fmla="*/ 424542 h 674582"/>
              <a:gd name="connsiteX0" fmla="*/ 736035 w 3994243"/>
              <a:gd name="connsiteY0" fmla="*/ 424542 h 674582"/>
              <a:gd name="connsiteX1" fmla="*/ 511629 w 3994243"/>
              <a:gd name="connsiteY1" fmla="*/ 406747 h 674582"/>
              <a:gd name="connsiteX2" fmla="*/ 0 w 3994243"/>
              <a:gd name="connsiteY2" fmla="*/ 221689 h 674582"/>
              <a:gd name="connsiteX3" fmla="*/ 762000 w 3994243"/>
              <a:gd name="connsiteY3" fmla="*/ 25747 h 674582"/>
              <a:gd name="connsiteX4" fmla="*/ 3994243 w 3994243"/>
              <a:gd name="connsiteY4" fmla="*/ 0 h 674582"/>
              <a:gd name="connsiteX5" fmla="*/ 3994243 w 3994243"/>
              <a:gd name="connsiteY5" fmla="*/ 674582 h 674582"/>
              <a:gd name="connsiteX6" fmla="*/ 746922 w 3994243"/>
              <a:gd name="connsiteY6" fmla="*/ 674582 h 674582"/>
              <a:gd name="connsiteX7" fmla="*/ 736035 w 3994243"/>
              <a:gd name="connsiteY7" fmla="*/ 424542 h 674582"/>
              <a:gd name="connsiteX0" fmla="*/ 224406 w 3482614"/>
              <a:gd name="connsiteY0" fmla="*/ 424542 h 674582"/>
              <a:gd name="connsiteX1" fmla="*/ 0 w 3482614"/>
              <a:gd name="connsiteY1" fmla="*/ 406747 h 674582"/>
              <a:gd name="connsiteX2" fmla="*/ 54428 w 3482614"/>
              <a:gd name="connsiteY2" fmla="*/ 167261 h 674582"/>
              <a:gd name="connsiteX3" fmla="*/ 250371 w 3482614"/>
              <a:gd name="connsiteY3" fmla="*/ 25747 h 674582"/>
              <a:gd name="connsiteX4" fmla="*/ 3482614 w 3482614"/>
              <a:gd name="connsiteY4" fmla="*/ 0 h 674582"/>
              <a:gd name="connsiteX5" fmla="*/ 3482614 w 3482614"/>
              <a:gd name="connsiteY5" fmla="*/ 674582 h 674582"/>
              <a:gd name="connsiteX6" fmla="*/ 235293 w 3482614"/>
              <a:gd name="connsiteY6" fmla="*/ 674582 h 674582"/>
              <a:gd name="connsiteX7" fmla="*/ 224406 w 3482614"/>
              <a:gd name="connsiteY7" fmla="*/ 424542 h 674582"/>
              <a:gd name="connsiteX0" fmla="*/ 714264 w 3972472"/>
              <a:gd name="connsiteY0" fmla="*/ 424542 h 674582"/>
              <a:gd name="connsiteX1" fmla="*/ 0 w 3972472"/>
              <a:gd name="connsiteY1" fmla="*/ 232576 h 674582"/>
              <a:gd name="connsiteX2" fmla="*/ 544286 w 3972472"/>
              <a:gd name="connsiteY2" fmla="*/ 167261 h 674582"/>
              <a:gd name="connsiteX3" fmla="*/ 740229 w 3972472"/>
              <a:gd name="connsiteY3" fmla="*/ 25747 h 674582"/>
              <a:gd name="connsiteX4" fmla="*/ 3972472 w 3972472"/>
              <a:gd name="connsiteY4" fmla="*/ 0 h 674582"/>
              <a:gd name="connsiteX5" fmla="*/ 3972472 w 3972472"/>
              <a:gd name="connsiteY5" fmla="*/ 674582 h 674582"/>
              <a:gd name="connsiteX6" fmla="*/ 725151 w 3972472"/>
              <a:gd name="connsiteY6" fmla="*/ 674582 h 674582"/>
              <a:gd name="connsiteX7" fmla="*/ 714264 w 3972472"/>
              <a:gd name="connsiteY7" fmla="*/ 424542 h 674582"/>
              <a:gd name="connsiteX0" fmla="*/ 714264 w 3972472"/>
              <a:gd name="connsiteY0" fmla="*/ 424542 h 674582"/>
              <a:gd name="connsiteX1" fmla="*/ 0 w 3972472"/>
              <a:gd name="connsiteY1" fmla="*/ 232576 h 674582"/>
              <a:gd name="connsiteX2" fmla="*/ 740229 w 3972472"/>
              <a:gd name="connsiteY2" fmla="*/ 156375 h 674582"/>
              <a:gd name="connsiteX3" fmla="*/ 740229 w 3972472"/>
              <a:gd name="connsiteY3" fmla="*/ 25747 h 674582"/>
              <a:gd name="connsiteX4" fmla="*/ 3972472 w 3972472"/>
              <a:gd name="connsiteY4" fmla="*/ 0 h 674582"/>
              <a:gd name="connsiteX5" fmla="*/ 3972472 w 3972472"/>
              <a:gd name="connsiteY5" fmla="*/ 674582 h 674582"/>
              <a:gd name="connsiteX6" fmla="*/ 725151 w 3972472"/>
              <a:gd name="connsiteY6" fmla="*/ 674582 h 674582"/>
              <a:gd name="connsiteX7" fmla="*/ 714264 w 3972472"/>
              <a:gd name="connsiteY7" fmla="*/ 424542 h 674582"/>
              <a:gd name="connsiteX0" fmla="*/ 736035 w 3972472"/>
              <a:gd name="connsiteY0" fmla="*/ 424542 h 674582"/>
              <a:gd name="connsiteX1" fmla="*/ 0 w 3972472"/>
              <a:gd name="connsiteY1" fmla="*/ 232576 h 674582"/>
              <a:gd name="connsiteX2" fmla="*/ 740229 w 3972472"/>
              <a:gd name="connsiteY2" fmla="*/ 156375 h 674582"/>
              <a:gd name="connsiteX3" fmla="*/ 740229 w 3972472"/>
              <a:gd name="connsiteY3" fmla="*/ 25747 h 674582"/>
              <a:gd name="connsiteX4" fmla="*/ 3972472 w 3972472"/>
              <a:gd name="connsiteY4" fmla="*/ 0 h 674582"/>
              <a:gd name="connsiteX5" fmla="*/ 3972472 w 3972472"/>
              <a:gd name="connsiteY5" fmla="*/ 674582 h 674582"/>
              <a:gd name="connsiteX6" fmla="*/ 725151 w 3972472"/>
              <a:gd name="connsiteY6" fmla="*/ 674582 h 674582"/>
              <a:gd name="connsiteX7" fmla="*/ 736035 w 3972472"/>
              <a:gd name="connsiteY7" fmla="*/ 424542 h 674582"/>
              <a:gd name="connsiteX0" fmla="*/ 10884 w 3247321"/>
              <a:gd name="connsiteY0" fmla="*/ 424542 h 674582"/>
              <a:gd name="connsiteX1" fmla="*/ 15078 w 3247321"/>
              <a:gd name="connsiteY1" fmla="*/ 156375 h 674582"/>
              <a:gd name="connsiteX2" fmla="*/ 15078 w 3247321"/>
              <a:gd name="connsiteY2" fmla="*/ 25747 h 674582"/>
              <a:gd name="connsiteX3" fmla="*/ 3247321 w 3247321"/>
              <a:gd name="connsiteY3" fmla="*/ 0 h 674582"/>
              <a:gd name="connsiteX4" fmla="*/ 3247321 w 3247321"/>
              <a:gd name="connsiteY4" fmla="*/ 674582 h 674582"/>
              <a:gd name="connsiteX5" fmla="*/ 0 w 3247321"/>
              <a:gd name="connsiteY5" fmla="*/ 674582 h 674582"/>
              <a:gd name="connsiteX6" fmla="*/ 10884 w 3247321"/>
              <a:gd name="connsiteY6" fmla="*/ 424542 h 674582"/>
              <a:gd name="connsiteX0" fmla="*/ 236072 w 3472509"/>
              <a:gd name="connsiteY0" fmla="*/ 424542 h 674582"/>
              <a:gd name="connsiteX1" fmla="*/ 240266 w 3472509"/>
              <a:gd name="connsiteY1" fmla="*/ 25747 h 674582"/>
              <a:gd name="connsiteX2" fmla="*/ 3472509 w 3472509"/>
              <a:gd name="connsiteY2" fmla="*/ 0 h 674582"/>
              <a:gd name="connsiteX3" fmla="*/ 3472509 w 3472509"/>
              <a:gd name="connsiteY3" fmla="*/ 674582 h 674582"/>
              <a:gd name="connsiteX4" fmla="*/ 225188 w 3472509"/>
              <a:gd name="connsiteY4" fmla="*/ 674582 h 674582"/>
              <a:gd name="connsiteX5" fmla="*/ 236072 w 3472509"/>
              <a:gd name="connsiteY5" fmla="*/ 424542 h 674582"/>
              <a:gd name="connsiteX0" fmla="*/ 0 w 3247321"/>
              <a:gd name="connsiteY0" fmla="*/ 674582 h 674582"/>
              <a:gd name="connsiteX1" fmla="*/ 15078 w 3247321"/>
              <a:gd name="connsiteY1" fmla="*/ 25747 h 674582"/>
              <a:gd name="connsiteX2" fmla="*/ 3247321 w 3247321"/>
              <a:gd name="connsiteY2" fmla="*/ 0 h 674582"/>
              <a:gd name="connsiteX3" fmla="*/ 3247321 w 3247321"/>
              <a:gd name="connsiteY3" fmla="*/ 674582 h 674582"/>
              <a:gd name="connsiteX4" fmla="*/ 0 w 3247321"/>
              <a:gd name="connsiteY4" fmla="*/ 674582 h 674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7321" h="674582">
                <a:moveTo>
                  <a:pt x="0" y="674582"/>
                </a:moveTo>
                <a:lnTo>
                  <a:pt x="15078" y="25747"/>
                </a:lnTo>
                <a:lnTo>
                  <a:pt x="3247321" y="0"/>
                </a:lnTo>
                <a:lnTo>
                  <a:pt x="3247321" y="674582"/>
                </a:lnTo>
                <a:lnTo>
                  <a:pt x="0" y="674582"/>
                </a:lnTo>
                <a:close/>
              </a:path>
            </a:pathLst>
          </a:custGeom>
          <a:solidFill>
            <a:schemeClr val="bg1"/>
          </a:solidFill>
          <a:ln w="28575">
            <a:solidFill>
              <a:srgbClr val="FF0000"/>
            </a:solidFill>
          </a:ln>
        </p:spPr>
        <p:txBody>
          <a:bodyPr wrap="none" rtlCol="0" anchor="ctr" anchorCtr="1">
            <a:noAutofit/>
          </a:bodyPr>
          <a:lstStyle/>
          <a:p>
            <a:r>
              <a:rPr lang="ja-JP" altLang="en-US" sz="1600" dirty="0">
                <a:solidFill>
                  <a:srgbClr val="FF0000"/>
                </a:solidFill>
              </a:rPr>
              <a:t>・「施工図等を外注した場合の費用」</a:t>
            </a:r>
            <a:r>
              <a:rPr lang="ja-JP" altLang="en-US" sz="1600" dirty="0" smtClean="0">
                <a:solidFill>
                  <a:srgbClr val="FF0000"/>
                </a:solidFill>
              </a:rPr>
              <a:t>を</a:t>
            </a:r>
            <a:endParaRPr lang="en-US" altLang="ja-JP" sz="1600" dirty="0" smtClean="0">
              <a:solidFill>
                <a:srgbClr val="FF0000"/>
              </a:solidFill>
            </a:endParaRPr>
          </a:p>
          <a:p>
            <a:r>
              <a:rPr lang="ja-JP" altLang="en-US" sz="1600" dirty="0" smtClean="0">
                <a:solidFill>
                  <a:srgbClr val="FF0000"/>
                </a:solidFill>
              </a:rPr>
              <a:t>　「</a:t>
            </a:r>
            <a:r>
              <a:rPr lang="ja-JP" altLang="en-US" sz="1600" dirty="0">
                <a:solidFill>
                  <a:srgbClr val="FF0000"/>
                </a:solidFill>
              </a:rPr>
              <a:t>施工図・完成図等の作成に</a:t>
            </a:r>
            <a:r>
              <a:rPr lang="ja-JP" altLang="en-US" sz="1600" dirty="0" smtClean="0">
                <a:solidFill>
                  <a:srgbClr val="FF0000"/>
                </a:solidFill>
              </a:rPr>
              <a:t>要する</a:t>
            </a:r>
            <a:r>
              <a:rPr lang="ja-JP" altLang="en-US" sz="1600" dirty="0">
                <a:solidFill>
                  <a:srgbClr val="FF0000"/>
                </a:solidFill>
              </a:rPr>
              <a:t>費用」に変更</a:t>
            </a:r>
          </a:p>
          <a:p>
            <a:r>
              <a:rPr lang="ja-JP" altLang="en-US" sz="1600" dirty="0">
                <a:solidFill>
                  <a:srgbClr val="FF0000"/>
                </a:solidFill>
              </a:rPr>
              <a:t>・「完成写真代等の費用」の追加</a:t>
            </a:r>
          </a:p>
          <a:p>
            <a:r>
              <a:rPr lang="ja-JP" altLang="en-US" sz="1600" dirty="0">
                <a:solidFill>
                  <a:srgbClr val="FF0000"/>
                </a:solidFill>
              </a:rPr>
              <a:t>・「各種調査に要する費用」の追加</a:t>
            </a:r>
            <a:endParaRPr kumimoji="1" lang="ja-JP" altLang="en-US" sz="1600" dirty="0">
              <a:solidFill>
                <a:srgbClr val="FF0000"/>
              </a:solidFill>
            </a:endParaRPr>
          </a:p>
        </p:txBody>
      </p:sp>
      <p:cxnSp>
        <p:nvCxnSpPr>
          <p:cNvPr id="8" name="直線コネクタ 7"/>
          <p:cNvCxnSpPr/>
          <p:nvPr/>
        </p:nvCxnSpPr>
        <p:spPr>
          <a:xfrm>
            <a:off x="4636868" y="6108536"/>
            <a:ext cx="7542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359696" y="5589240"/>
            <a:ext cx="2880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999656" y="4242860"/>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839416" y="1099354"/>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（２）現場管理費の項目変更 </a:t>
            </a:r>
          </a:p>
        </p:txBody>
      </p:sp>
    </p:spTree>
    <p:extLst>
      <p:ext uri="{BB962C8B-B14F-4D97-AF65-F5344CB8AC3E}">
        <p14:creationId xmlns:p14="http://schemas.microsoft.com/office/powerpoint/2010/main" val="7923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9415" y="653286"/>
            <a:ext cx="10526960" cy="681899"/>
          </a:xfrm>
          <a:prstGeom prst="rect">
            <a:avLst/>
          </a:prstGeom>
          <a:solidFill>
            <a:schemeClr val="bg1"/>
          </a:solid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pic>
        <p:nvPicPr>
          <p:cNvPr id="10" name="図 9"/>
          <p:cNvPicPr>
            <a:picLocks noChangeAspect="1"/>
          </p:cNvPicPr>
          <p:nvPr/>
        </p:nvPicPr>
        <p:blipFill>
          <a:blip r:embed="rId3"/>
          <a:stretch>
            <a:fillRect/>
          </a:stretch>
        </p:blipFill>
        <p:spPr>
          <a:xfrm>
            <a:off x="2459563" y="1550979"/>
            <a:ext cx="7236837" cy="4749696"/>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19</a:t>
            </a:fld>
            <a:endParaRPr kumimoji="1" lang="ja-JP" altLang="en-US" dirty="0"/>
          </a:p>
        </p:txBody>
      </p:sp>
      <p:sp>
        <p:nvSpPr>
          <p:cNvPr id="3" name="正方形/長方形 2"/>
          <p:cNvSpPr/>
          <p:nvPr/>
        </p:nvSpPr>
        <p:spPr>
          <a:xfrm>
            <a:off x="623392" y="139503"/>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2" name="テキスト ボックス 1"/>
          <p:cNvSpPr txBox="1"/>
          <p:nvPr/>
        </p:nvSpPr>
        <p:spPr>
          <a:xfrm>
            <a:off x="4369514" y="3588536"/>
            <a:ext cx="3466761" cy="674582"/>
          </a:xfrm>
          <a:prstGeom prst="rect">
            <a:avLst/>
          </a:prstGeom>
          <a:solidFill>
            <a:schemeClr val="bg1"/>
          </a:solidFill>
          <a:ln w="38100">
            <a:solidFill>
              <a:srgbClr val="FF0000"/>
            </a:solidFill>
          </a:ln>
        </p:spPr>
        <p:txBody>
          <a:bodyPr wrap="none" rtlCol="0" anchor="ctr" anchorCtr="0">
            <a:noAutofit/>
          </a:bodyPr>
          <a:lstStyle/>
          <a:p>
            <a:pPr algn="ctr"/>
            <a:r>
              <a:rPr lang="ja-JP" altLang="en-US" sz="2400" dirty="0" smtClean="0">
                <a:solidFill>
                  <a:srgbClr val="FF0000"/>
                </a:solidFill>
              </a:rPr>
              <a:t>一般管理費は変更</a:t>
            </a:r>
            <a:r>
              <a:rPr lang="ja-JP" altLang="en-US" sz="2400" dirty="0">
                <a:solidFill>
                  <a:srgbClr val="FF0000"/>
                </a:solidFill>
              </a:rPr>
              <a:t>無し</a:t>
            </a:r>
            <a:endParaRPr lang="en-US" altLang="ja-JP" sz="2400" dirty="0" smtClean="0">
              <a:solidFill>
                <a:srgbClr val="FF0000"/>
              </a:solidFill>
            </a:endParaRPr>
          </a:p>
        </p:txBody>
      </p:sp>
      <p:sp>
        <p:nvSpPr>
          <p:cNvPr id="13" name="正方形/長方形 12"/>
          <p:cNvSpPr/>
          <p:nvPr/>
        </p:nvSpPr>
        <p:spPr>
          <a:xfrm>
            <a:off x="839415" y="1083738"/>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（２）現場管理費の項目変更 </a:t>
            </a:r>
          </a:p>
        </p:txBody>
      </p:sp>
    </p:spTree>
    <p:extLst>
      <p:ext uri="{BB962C8B-B14F-4D97-AF65-F5344CB8AC3E}">
        <p14:creationId xmlns:p14="http://schemas.microsoft.com/office/powerpoint/2010/main" val="33601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algn="l"/>
            <a:r>
              <a:rPr kumimoji="1" lang="ja-JP" altLang="en-US" dirty="0" smtClean="0"/>
              <a:t>研修内容</a:t>
            </a:r>
            <a:endParaRPr kumimoji="1" lang="ja-JP" altLang="en-US" dirty="0"/>
          </a:p>
        </p:txBody>
      </p:sp>
      <p:sp>
        <p:nvSpPr>
          <p:cNvPr id="5" name="コンテンツ プレースホルダー 4"/>
          <p:cNvSpPr>
            <a:spLocks noGrp="1"/>
          </p:cNvSpPr>
          <p:nvPr>
            <p:ph idx="1"/>
          </p:nvPr>
        </p:nvSpPr>
        <p:spPr>
          <a:xfrm>
            <a:off x="609600" y="1417638"/>
            <a:ext cx="10972800" cy="4857404"/>
          </a:xfrm>
        </p:spPr>
        <p:txBody>
          <a:bodyPr>
            <a:normAutofit fontScale="92500" lnSpcReduction="10000"/>
          </a:bodyPr>
          <a:lstStyle/>
          <a:p>
            <a:pPr marL="0" indent="0">
              <a:buNone/>
            </a:pPr>
            <a:r>
              <a:rPr kumimoji="1" lang="ja-JP" altLang="en-US" dirty="0" smtClean="0">
                <a:solidFill>
                  <a:srgbClr val="FF0000"/>
                </a:solidFill>
              </a:rPr>
              <a:t>　</a:t>
            </a:r>
            <a:r>
              <a:rPr lang="ja-JP" altLang="en-US" sz="3000" dirty="0" smtClean="0">
                <a:solidFill>
                  <a:srgbClr val="00B050"/>
                </a:solidFill>
              </a:rPr>
              <a:t>１</a:t>
            </a:r>
            <a:r>
              <a:rPr lang="ja-JP" altLang="en-US" sz="3000" dirty="0">
                <a:solidFill>
                  <a:srgbClr val="00B050"/>
                </a:solidFill>
              </a:rPr>
              <a:t>　</a:t>
            </a:r>
            <a:r>
              <a:rPr lang="ja-JP" altLang="en-US" sz="3000" dirty="0" smtClean="0">
                <a:solidFill>
                  <a:srgbClr val="00B050"/>
                </a:solidFill>
              </a:rPr>
              <a:t>「</a:t>
            </a:r>
            <a:r>
              <a:rPr lang="ja-JP" altLang="en-US" sz="3000" dirty="0">
                <a:solidFill>
                  <a:srgbClr val="00B050"/>
                </a:solidFill>
              </a:rPr>
              <a:t>公共建築工事特則仕様書（電気設備工事編</a:t>
            </a:r>
            <a:r>
              <a:rPr lang="ja-JP" altLang="en-US" sz="3000" dirty="0" smtClean="0">
                <a:solidFill>
                  <a:srgbClr val="00B050"/>
                </a:solidFill>
              </a:rPr>
              <a:t>）令和５年版」</a:t>
            </a:r>
            <a:endParaRPr lang="en-US" altLang="ja-JP" sz="3000" dirty="0">
              <a:solidFill>
                <a:srgbClr val="00B050"/>
              </a:solidFill>
            </a:endParaRPr>
          </a:p>
          <a:p>
            <a:pPr marL="0" indent="0">
              <a:buNone/>
            </a:pPr>
            <a:r>
              <a:rPr lang="ja-JP" altLang="en-US" sz="3000" dirty="0">
                <a:solidFill>
                  <a:srgbClr val="00B050"/>
                </a:solidFill>
              </a:rPr>
              <a:t>　　　</a:t>
            </a:r>
            <a:r>
              <a:rPr lang="ja-JP" altLang="en-US" sz="3000" dirty="0" smtClean="0">
                <a:solidFill>
                  <a:srgbClr val="00B050"/>
                </a:solidFill>
              </a:rPr>
              <a:t>の主</a:t>
            </a:r>
            <a:r>
              <a:rPr lang="ja-JP" altLang="en-US" sz="3000" dirty="0">
                <a:solidFill>
                  <a:srgbClr val="00B050"/>
                </a:solidFill>
              </a:rPr>
              <a:t>な改定点 </a:t>
            </a:r>
            <a:endParaRPr lang="en-US" altLang="ja-JP" sz="3000" dirty="0"/>
          </a:p>
          <a:p>
            <a:pPr marL="0" indent="0">
              <a:buNone/>
            </a:pPr>
            <a:r>
              <a:rPr lang="ja-JP" altLang="en-US" sz="3000" dirty="0" smtClean="0">
                <a:solidFill>
                  <a:srgbClr val="00B050"/>
                </a:solidFill>
              </a:rPr>
              <a:t>　　</a:t>
            </a:r>
            <a:endParaRPr lang="en-US" altLang="ja-JP" sz="3000" dirty="0" smtClean="0"/>
          </a:p>
          <a:p>
            <a:pPr marL="0" indent="0">
              <a:buNone/>
            </a:pPr>
            <a:r>
              <a:rPr lang="ja-JP" altLang="en-US" sz="3000" dirty="0">
                <a:solidFill>
                  <a:srgbClr val="00B050"/>
                </a:solidFill>
              </a:rPr>
              <a:t>　</a:t>
            </a:r>
            <a:r>
              <a:rPr lang="ja-JP" altLang="en-US" sz="3000" dirty="0" smtClean="0">
                <a:solidFill>
                  <a:srgbClr val="00B050"/>
                </a:solidFill>
              </a:rPr>
              <a:t>２　「川崎市まちづくり局建築工事等積算基準」の</a:t>
            </a:r>
            <a:r>
              <a:rPr lang="ja-JP" altLang="en-US" sz="3000" dirty="0">
                <a:solidFill>
                  <a:srgbClr val="00B050"/>
                </a:solidFill>
              </a:rPr>
              <a:t>主な</a:t>
            </a:r>
            <a:r>
              <a:rPr lang="ja-JP" altLang="en-US" sz="3000" dirty="0" smtClean="0">
                <a:solidFill>
                  <a:srgbClr val="00B050"/>
                </a:solidFill>
              </a:rPr>
              <a:t>改定点</a:t>
            </a:r>
            <a:endParaRPr lang="en-US" altLang="ja-JP" sz="3000" dirty="0" smtClean="0">
              <a:solidFill>
                <a:srgbClr val="00B050"/>
              </a:solidFill>
            </a:endParaRPr>
          </a:p>
          <a:p>
            <a:pPr marL="0" indent="0">
              <a:buNone/>
            </a:pPr>
            <a:endParaRPr lang="en-US" altLang="ja-JP" sz="3000" dirty="0">
              <a:solidFill>
                <a:srgbClr val="00B050"/>
              </a:solidFill>
            </a:endParaRPr>
          </a:p>
          <a:p>
            <a:pPr marL="0" indent="0">
              <a:buNone/>
            </a:pPr>
            <a:r>
              <a:rPr lang="ja-JP" altLang="en-US" sz="3000" dirty="0">
                <a:solidFill>
                  <a:srgbClr val="00B050"/>
                </a:solidFill>
              </a:rPr>
              <a:t>　</a:t>
            </a:r>
            <a:r>
              <a:rPr lang="ja-JP" altLang="en-US" sz="3000" dirty="0" smtClean="0">
                <a:solidFill>
                  <a:srgbClr val="00B050"/>
                </a:solidFill>
              </a:rPr>
              <a:t>３</a:t>
            </a:r>
            <a:r>
              <a:rPr lang="ja-JP" altLang="en-US" sz="3000" dirty="0">
                <a:solidFill>
                  <a:srgbClr val="00B050"/>
                </a:solidFill>
              </a:rPr>
              <a:t>　工事に関する注意事項　　　</a:t>
            </a:r>
            <a:endParaRPr lang="en-US" altLang="ja-JP" sz="3000" dirty="0" smtClean="0">
              <a:solidFill>
                <a:srgbClr val="00B050"/>
              </a:solidFill>
            </a:endParaRPr>
          </a:p>
          <a:p>
            <a:pPr marL="0" indent="0">
              <a:buNone/>
            </a:pPr>
            <a:endParaRPr lang="en-US" altLang="ja-JP" sz="3000" dirty="0" smtClean="0">
              <a:solidFill>
                <a:srgbClr val="00B050"/>
              </a:solidFill>
            </a:endParaRPr>
          </a:p>
          <a:p>
            <a:pPr marL="0" indent="0">
              <a:buNone/>
            </a:pPr>
            <a:r>
              <a:rPr lang="ja-JP" altLang="en-US" sz="3000" dirty="0">
                <a:solidFill>
                  <a:srgbClr val="00B050"/>
                </a:solidFill>
              </a:rPr>
              <a:t>　</a:t>
            </a:r>
            <a:r>
              <a:rPr lang="ja-JP" altLang="en-US" sz="3000" dirty="0" smtClean="0">
                <a:solidFill>
                  <a:srgbClr val="00B050"/>
                </a:solidFill>
              </a:rPr>
              <a:t>４　その他</a:t>
            </a:r>
            <a:endParaRPr lang="en-US" altLang="ja-JP" sz="3000" dirty="0" smtClean="0">
              <a:solidFill>
                <a:srgbClr val="00B050"/>
              </a:solidFill>
            </a:endParaRPr>
          </a:p>
          <a:p>
            <a:pPr marL="0" indent="0">
              <a:buNone/>
            </a:pPr>
            <a:r>
              <a:rPr lang="ja-JP" altLang="en-US" sz="3000" dirty="0">
                <a:solidFill>
                  <a:srgbClr val="00B050"/>
                </a:solidFill>
              </a:rPr>
              <a:t>　</a:t>
            </a:r>
            <a:endParaRPr lang="en-US" altLang="ja-JP" sz="3000" dirty="0">
              <a:solidFill>
                <a:srgbClr val="00B050"/>
              </a:solidFill>
            </a:endParaRPr>
          </a:p>
          <a:p>
            <a:pPr marL="0" indent="0">
              <a:buNone/>
            </a:pPr>
            <a:r>
              <a:rPr lang="ja-JP" altLang="en-US" sz="3000" dirty="0" smtClean="0">
                <a:solidFill>
                  <a:srgbClr val="00B050"/>
                </a:solidFill>
              </a:rPr>
              <a:t>　５　質疑応答</a:t>
            </a:r>
            <a:r>
              <a:rPr lang="ja-JP" altLang="en-US" sz="3000" dirty="0">
                <a:solidFill>
                  <a:srgbClr val="00B050"/>
                </a:solidFill>
              </a:rPr>
              <a:t>　　　　</a:t>
            </a:r>
            <a:endParaRPr lang="en-US" altLang="ja-JP" sz="3000" dirty="0">
              <a:solidFill>
                <a:srgbClr val="00B050"/>
              </a:solidFill>
            </a:endParaRPr>
          </a:p>
        </p:txBody>
      </p:sp>
      <p:sp>
        <p:nvSpPr>
          <p:cNvPr id="2" name="スライド番号プレースホルダー 1"/>
          <p:cNvSpPr>
            <a:spLocks noGrp="1"/>
          </p:cNvSpPr>
          <p:nvPr>
            <p:ph type="sldNum" sz="quarter" idx="12"/>
          </p:nvPr>
        </p:nvSpPr>
        <p:spPr/>
        <p:txBody>
          <a:bodyPr/>
          <a:lstStyle/>
          <a:p>
            <a:fld id="{3C655A91-3D93-4C54-8FCE-5DA418FE82A9}" type="slidenum">
              <a:rPr kumimoji="1" lang="ja-JP" altLang="en-US" smtClean="0"/>
              <a:t>2</a:t>
            </a:fld>
            <a:endParaRPr kumimoji="1" lang="ja-JP" altLang="en-US" dirty="0"/>
          </a:p>
        </p:txBody>
      </p:sp>
    </p:spTree>
    <p:extLst>
      <p:ext uri="{BB962C8B-B14F-4D97-AF65-F5344CB8AC3E}">
        <p14:creationId xmlns:p14="http://schemas.microsoft.com/office/powerpoint/2010/main" val="3918320518"/>
      </p:ext>
    </p:extLst>
  </p:cSld>
  <p:clrMapOvr>
    <a:masterClrMapping/>
  </p:clrMapOvr>
  <mc:AlternateContent xmlns:mc="http://schemas.openxmlformats.org/markup-compatibility/2006" xmlns:p14="http://schemas.microsoft.com/office/powerpoint/2010/main">
    <mc:Choice Requires="p14">
      <p:transition spd="slow" p14:dur="2000" advTm="20583"/>
    </mc:Choice>
    <mc:Fallback xmlns="">
      <p:transition spd="slow" advTm="205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fade">
                                      <p:cBhvr>
                                        <p:cTn id="25" dur="500"/>
                                        <p:tgtEl>
                                          <p:spTgt spid="5">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fade">
                                      <p:cBhvr>
                                        <p:cTn id="2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2382907" y="1730843"/>
            <a:ext cx="7439978" cy="2062163"/>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20</a:t>
            </a:fld>
            <a:endParaRPr kumimoji="1" lang="ja-JP" altLang="en-US" dirty="0"/>
          </a:p>
        </p:txBody>
      </p:sp>
      <p:sp>
        <p:nvSpPr>
          <p:cNvPr id="3" name="正方形/長方形 2"/>
          <p:cNvSpPr/>
          <p:nvPr/>
        </p:nvSpPr>
        <p:spPr>
          <a:xfrm>
            <a:off x="623392" y="12853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6" name="正方形/長方形 5"/>
          <p:cNvSpPr/>
          <p:nvPr/>
        </p:nvSpPr>
        <p:spPr>
          <a:xfrm>
            <a:off x="839416" y="693238"/>
            <a:ext cx="10526960" cy="681899"/>
          </a:xfrm>
          <a:prstGeom prst="rect">
            <a:avLst/>
          </a:prstGeom>
          <a:no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sp>
        <p:nvSpPr>
          <p:cNvPr id="7" name="正方形/長方形 6"/>
          <p:cNvSpPr/>
          <p:nvPr/>
        </p:nvSpPr>
        <p:spPr>
          <a:xfrm>
            <a:off x="2881656" y="5421172"/>
            <a:ext cx="6246571" cy="935179"/>
          </a:xfrm>
          <a:prstGeom prst="rect">
            <a:avLst/>
          </a:prstGeom>
          <a:ln w="28575">
            <a:solidFill>
              <a:schemeClr val="tx2">
                <a:lumMod val="60000"/>
                <a:lumOff val="40000"/>
              </a:schemeClr>
            </a:solidFill>
          </a:ln>
        </p:spPr>
        <p:txBody>
          <a:bodyPr wrap="square" anchor="ctr" anchorCtr="0">
            <a:noAutofit/>
          </a:bodyPr>
          <a:lstStyle/>
          <a:p>
            <a:r>
              <a:rPr lang="ja-JP" altLang="en-US" dirty="0" smtClean="0"/>
              <a:t>・屋外</a:t>
            </a:r>
            <a:r>
              <a:rPr lang="ja-JP" altLang="en-US" dirty="0"/>
              <a:t>に存置された資材等の移動、養生に要する費用</a:t>
            </a:r>
          </a:p>
          <a:p>
            <a:r>
              <a:rPr lang="ja-JP" altLang="en-US" dirty="0"/>
              <a:t>・外部足場の点検、補強、シート類の巻き上げ等に要する費用</a:t>
            </a:r>
          </a:p>
        </p:txBody>
      </p:sp>
      <p:sp>
        <p:nvSpPr>
          <p:cNvPr id="10" name="正方形/長方形 9"/>
          <p:cNvSpPr/>
          <p:nvPr/>
        </p:nvSpPr>
        <p:spPr>
          <a:xfrm>
            <a:off x="2956942" y="3917916"/>
            <a:ext cx="6096000" cy="923330"/>
          </a:xfrm>
          <a:prstGeom prst="rect">
            <a:avLst/>
          </a:prstGeom>
        </p:spPr>
        <p:txBody>
          <a:bodyPr>
            <a:spAutoFit/>
          </a:bodyPr>
          <a:lstStyle/>
          <a:p>
            <a:r>
              <a:rPr lang="ja-JP" altLang="en-US" dirty="0" smtClean="0"/>
              <a:t>環境</a:t>
            </a:r>
            <a:r>
              <a:rPr lang="ja-JP" altLang="en-US" dirty="0"/>
              <a:t>安全費に含まれる台風等災害に備えた災害防止対策に</a:t>
            </a:r>
          </a:p>
          <a:p>
            <a:r>
              <a:rPr lang="ja-JP" altLang="en-US" dirty="0"/>
              <a:t>要する費用のうち、一般的なものの費用については、以下の</a:t>
            </a:r>
            <a:r>
              <a:rPr lang="ja-JP" altLang="en-US" dirty="0" smtClean="0"/>
              <a:t>費用</a:t>
            </a:r>
            <a:r>
              <a:rPr lang="ja-JP" altLang="en-US" dirty="0"/>
              <a:t>が含まれている。</a:t>
            </a:r>
          </a:p>
        </p:txBody>
      </p:sp>
      <p:cxnSp>
        <p:nvCxnSpPr>
          <p:cNvPr id="15" name="直線コネクタ 14"/>
          <p:cNvCxnSpPr/>
          <p:nvPr/>
        </p:nvCxnSpPr>
        <p:spPr>
          <a:xfrm>
            <a:off x="4774456" y="2668662"/>
            <a:ext cx="1230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091125" y="2821186"/>
            <a:ext cx="12830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下矢印 22"/>
          <p:cNvSpPr/>
          <p:nvPr/>
        </p:nvSpPr>
        <p:spPr>
          <a:xfrm>
            <a:off x="5608897" y="4888659"/>
            <a:ext cx="792088" cy="387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p:cNvSpPr/>
          <p:nvPr/>
        </p:nvSpPr>
        <p:spPr>
          <a:xfrm>
            <a:off x="839416" y="1106467"/>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（３）共通仮設費率に含む内容の項目変更 </a:t>
            </a:r>
          </a:p>
          <a:p>
            <a:endParaRPr lang="ja-JP" altLang="en-US" sz="2000" dirty="0">
              <a:latin typeface="+mn-ea"/>
            </a:endParaRPr>
          </a:p>
        </p:txBody>
      </p:sp>
    </p:spTree>
    <p:extLst>
      <p:ext uri="{BB962C8B-B14F-4D97-AF65-F5344CB8AC3E}">
        <p14:creationId xmlns:p14="http://schemas.microsoft.com/office/powerpoint/2010/main" val="210210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063552" y="1293101"/>
            <a:ext cx="7544721" cy="5322935"/>
          </a:xfrm>
          <a:prstGeom prst="rect">
            <a:avLst/>
          </a:prstGeom>
        </p:spPr>
      </p:pic>
      <p:sp>
        <p:nvSpPr>
          <p:cNvPr id="6" name="正方形/長方形 5"/>
          <p:cNvSpPr/>
          <p:nvPr/>
        </p:nvSpPr>
        <p:spPr>
          <a:xfrm>
            <a:off x="839415" y="729631"/>
            <a:ext cx="10526960" cy="681899"/>
          </a:xfrm>
          <a:prstGeom prst="rect">
            <a:avLst/>
          </a:prstGeom>
          <a:solidFill>
            <a:schemeClr val="bg1"/>
          </a:solid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21</a:t>
            </a:fld>
            <a:endParaRPr kumimoji="1" lang="ja-JP" altLang="en-US" dirty="0"/>
          </a:p>
        </p:txBody>
      </p:sp>
      <p:sp>
        <p:nvSpPr>
          <p:cNvPr id="3" name="正方形/長方形 2"/>
          <p:cNvSpPr/>
          <p:nvPr/>
        </p:nvSpPr>
        <p:spPr>
          <a:xfrm>
            <a:off x="623392" y="139503"/>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2" name="テキスト ボックス 1"/>
          <p:cNvSpPr txBox="1"/>
          <p:nvPr/>
        </p:nvSpPr>
        <p:spPr>
          <a:xfrm>
            <a:off x="2415532" y="3015908"/>
            <a:ext cx="6840759" cy="674582"/>
          </a:xfrm>
          <a:prstGeom prst="rect">
            <a:avLst/>
          </a:prstGeom>
          <a:solidFill>
            <a:schemeClr val="bg1"/>
          </a:solidFill>
          <a:ln w="38100">
            <a:solidFill>
              <a:srgbClr val="FF0000"/>
            </a:solidFill>
          </a:ln>
        </p:spPr>
        <p:txBody>
          <a:bodyPr wrap="none" rtlCol="0" anchor="ctr" anchorCtr="0">
            <a:noAutofit/>
          </a:bodyPr>
          <a:lstStyle/>
          <a:p>
            <a:pPr algn="ctr"/>
            <a:r>
              <a:rPr lang="ja-JP" altLang="en-US" sz="2400" dirty="0">
                <a:solidFill>
                  <a:srgbClr val="FF0000"/>
                </a:solidFill>
              </a:rPr>
              <a:t>労務費の比率が著しく少ない</a:t>
            </a:r>
            <a:r>
              <a:rPr lang="ja-JP" altLang="en-US" sz="2400" dirty="0" smtClean="0">
                <a:solidFill>
                  <a:srgbClr val="FF0000"/>
                </a:solidFill>
              </a:rPr>
              <a:t>工事の取扱いが削除</a:t>
            </a:r>
            <a:endParaRPr lang="en-US" altLang="ja-JP" sz="3200" dirty="0" smtClean="0">
              <a:solidFill>
                <a:srgbClr val="FF0000"/>
              </a:solidFill>
            </a:endParaRPr>
          </a:p>
        </p:txBody>
      </p:sp>
      <p:sp>
        <p:nvSpPr>
          <p:cNvPr id="13" name="正方形/長方形 12"/>
          <p:cNvSpPr/>
          <p:nvPr/>
        </p:nvSpPr>
        <p:spPr>
          <a:xfrm>
            <a:off x="839415" y="1160083"/>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４</a:t>
            </a:r>
            <a:r>
              <a:rPr lang="ja-JP" altLang="en-US" sz="2000" dirty="0" smtClean="0">
                <a:latin typeface="+mn-ea"/>
              </a:rPr>
              <a:t>）</a:t>
            </a:r>
            <a:r>
              <a:rPr lang="ja-JP" altLang="en-US" sz="2000" dirty="0"/>
              <a:t>共通仮設費率・現場管理費率の算定における取扱いの変更</a:t>
            </a:r>
            <a:r>
              <a:rPr lang="ja-JP" altLang="en-US" sz="2000" dirty="0" smtClean="0">
                <a:latin typeface="+mn-ea"/>
              </a:rPr>
              <a:t> </a:t>
            </a:r>
            <a:endParaRPr lang="ja-JP" altLang="en-US" sz="2000" dirty="0">
              <a:latin typeface="+mn-ea"/>
            </a:endParaRPr>
          </a:p>
        </p:txBody>
      </p:sp>
      <p:grpSp>
        <p:nvGrpSpPr>
          <p:cNvPr id="7" name="グループ化 6"/>
          <p:cNvGrpSpPr/>
          <p:nvPr/>
        </p:nvGrpSpPr>
        <p:grpSpPr>
          <a:xfrm>
            <a:off x="6023992" y="4077072"/>
            <a:ext cx="3056720" cy="504056"/>
            <a:chOff x="6023992" y="4077072"/>
            <a:chExt cx="3056720" cy="504056"/>
          </a:xfrm>
        </p:grpSpPr>
        <p:cxnSp>
          <p:nvCxnSpPr>
            <p:cNvPr id="8" name="直線コネクタ 7"/>
            <p:cNvCxnSpPr/>
            <p:nvPr/>
          </p:nvCxnSpPr>
          <p:spPr>
            <a:xfrm>
              <a:off x="6023992" y="4077072"/>
              <a:ext cx="3056720" cy="504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6023992" y="4077072"/>
              <a:ext cx="3056720" cy="504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845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2135560" y="1268760"/>
            <a:ext cx="7640908" cy="5387306"/>
          </a:xfrm>
          <a:prstGeom prst="rect">
            <a:avLst/>
          </a:prstGeom>
        </p:spPr>
      </p:pic>
      <p:sp>
        <p:nvSpPr>
          <p:cNvPr id="6" name="正方形/長方形 5"/>
          <p:cNvSpPr/>
          <p:nvPr/>
        </p:nvSpPr>
        <p:spPr>
          <a:xfrm>
            <a:off x="839415" y="681272"/>
            <a:ext cx="10526960" cy="681899"/>
          </a:xfrm>
          <a:prstGeom prst="rect">
            <a:avLst/>
          </a:prstGeom>
          <a:solidFill>
            <a:schemeClr val="bg1"/>
          </a:solid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22</a:t>
            </a:fld>
            <a:endParaRPr kumimoji="1" lang="ja-JP" altLang="en-US" dirty="0"/>
          </a:p>
        </p:txBody>
      </p:sp>
      <p:sp>
        <p:nvSpPr>
          <p:cNvPr id="3" name="正方形/長方形 2"/>
          <p:cNvSpPr/>
          <p:nvPr/>
        </p:nvSpPr>
        <p:spPr>
          <a:xfrm>
            <a:off x="623392" y="139503"/>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13" name="正方形/長方形 12"/>
          <p:cNvSpPr/>
          <p:nvPr/>
        </p:nvSpPr>
        <p:spPr>
          <a:xfrm>
            <a:off x="839415" y="1111724"/>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４</a:t>
            </a:r>
            <a:r>
              <a:rPr lang="ja-JP" altLang="en-US" sz="2000" dirty="0" smtClean="0">
                <a:latin typeface="+mn-ea"/>
              </a:rPr>
              <a:t>）</a:t>
            </a:r>
            <a:r>
              <a:rPr lang="ja-JP" altLang="en-US" sz="2000" dirty="0"/>
              <a:t>共通仮設費率・現場管理費率の算定における取扱いの変更</a:t>
            </a:r>
            <a:r>
              <a:rPr lang="ja-JP" altLang="en-US" sz="2000" dirty="0" smtClean="0">
                <a:latin typeface="+mn-ea"/>
              </a:rPr>
              <a:t> </a:t>
            </a:r>
            <a:endParaRPr lang="ja-JP" altLang="en-US" sz="2000" dirty="0">
              <a:latin typeface="+mn-ea"/>
            </a:endParaRPr>
          </a:p>
        </p:txBody>
      </p:sp>
      <p:grpSp>
        <p:nvGrpSpPr>
          <p:cNvPr id="10" name="グループ化 9"/>
          <p:cNvGrpSpPr/>
          <p:nvPr/>
        </p:nvGrpSpPr>
        <p:grpSpPr>
          <a:xfrm>
            <a:off x="2525411" y="3750128"/>
            <a:ext cx="6840759" cy="1536878"/>
            <a:chOff x="2525411" y="3750128"/>
            <a:chExt cx="6840759" cy="1536878"/>
          </a:xfrm>
        </p:grpSpPr>
        <p:sp>
          <p:nvSpPr>
            <p:cNvPr id="2" name="テキスト ボックス 1"/>
            <p:cNvSpPr txBox="1"/>
            <p:nvPr/>
          </p:nvSpPr>
          <p:spPr>
            <a:xfrm>
              <a:off x="2525411" y="3750128"/>
              <a:ext cx="6840759" cy="674582"/>
            </a:xfrm>
            <a:prstGeom prst="rect">
              <a:avLst/>
            </a:prstGeom>
            <a:solidFill>
              <a:schemeClr val="bg1"/>
            </a:solidFill>
            <a:ln w="38100">
              <a:solidFill>
                <a:srgbClr val="FF0000"/>
              </a:solidFill>
            </a:ln>
          </p:spPr>
          <p:txBody>
            <a:bodyPr wrap="none" rtlCol="0" anchor="ctr" anchorCtr="0">
              <a:noAutofit/>
            </a:bodyPr>
            <a:lstStyle/>
            <a:p>
              <a:pPr algn="ctr"/>
              <a:r>
                <a:rPr lang="ja-JP" altLang="en-US" sz="2400" dirty="0">
                  <a:solidFill>
                    <a:srgbClr val="FF0000"/>
                  </a:solidFill>
                </a:rPr>
                <a:t>労務費の比率が著しく少ない</a:t>
              </a:r>
              <a:r>
                <a:rPr lang="ja-JP" altLang="en-US" sz="2400" dirty="0" smtClean="0">
                  <a:solidFill>
                    <a:srgbClr val="FF0000"/>
                  </a:solidFill>
                </a:rPr>
                <a:t>工事の取扱いが削除</a:t>
              </a:r>
              <a:endParaRPr lang="en-US" altLang="ja-JP" sz="3200" dirty="0" smtClean="0">
                <a:solidFill>
                  <a:srgbClr val="FF0000"/>
                </a:solidFill>
              </a:endParaRPr>
            </a:p>
          </p:txBody>
        </p:sp>
        <p:grpSp>
          <p:nvGrpSpPr>
            <p:cNvPr id="5" name="グループ化 4"/>
            <p:cNvGrpSpPr/>
            <p:nvPr/>
          </p:nvGrpSpPr>
          <p:grpSpPr>
            <a:xfrm>
              <a:off x="6197819" y="4782950"/>
              <a:ext cx="3056720" cy="504056"/>
              <a:chOff x="6197819" y="4782950"/>
              <a:chExt cx="3056720" cy="504056"/>
            </a:xfrm>
          </p:grpSpPr>
          <p:cxnSp>
            <p:nvCxnSpPr>
              <p:cNvPr id="8" name="直線コネクタ 7"/>
              <p:cNvCxnSpPr/>
              <p:nvPr/>
            </p:nvCxnSpPr>
            <p:spPr>
              <a:xfrm>
                <a:off x="6197819" y="4782950"/>
                <a:ext cx="3056720" cy="504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6197819" y="4782950"/>
                <a:ext cx="3056720" cy="5040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2512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23</a:t>
            </a:fld>
            <a:endParaRPr kumimoji="1" lang="ja-JP" altLang="en-US" dirty="0"/>
          </a:p>
        </p:txBody>
      </p:sp>
      <p:sp>
        <p:nvSpPr>
          <p:cNvPr id="3" name="正方形/長方形 2"/>
          <p:cNvSpPr/>
          <p:nvPr/>
        </p:nvSpPr>
        <p:spPr>
          <a:xfrm>
            <a:off x="623392" y="101056"/>
            <a:ext cx="10565713" cy="584775"/>
          </a:xfrm>
          <a:prstGeom prst="rect">
            <a:avLst/>
          </a:prstGeom>
          <a:noFill/>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6" name="正方形/長方形 5"/>
          <p:cNvSpPr/>
          <p:nvPr/>
        </p:nvSpPr>
        <p:spPr>
          <a:xfrm>
            <a:off x="839416" y="674553"/>
            <a:ext cx="10526960" cy="681899"/>
          </a:xfrm>
          <a:prstGeom prst="rect">
            <a:avLst/>
          </a:prstGeom>
          <a:no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pic>
        <p:nvPicPr>
          <p:cNvPr id="5" name="図 4"/>
          <p:cNvPicPr>
            <a:picLocks noChangeAspect="1"/>
          </p:cNvPicPr>
          <p:nvPr/>
        </p:nvPicPr>
        <p:blipFill>
          <a:blip r:embed="rId3"/>
          <a:stretch>
            <a:fillRect/>
          </a:stretch>
        </p:blipFill>
        <p:spPr>
          <a:xfrm>
            <a:off x="2574504" y="1605660"/>
            <a:ext cx="7056784" cy="4647151"/>
          </a:xfrm>
          <a:prstGeom prst="rect">
            <a:avLst/>
          </a:prstGeom>
        </p:spPr>
      </p:pic>
      <p:grpSp>
        <p:nvGrpSpPr>
          <p:cNvPr id="8" name="グループ化 7"/>
          <p:cNvGrpSpPr/>
          <p:nvPr/>
        </p:nvGrpSpPr>
        <p:grpSpPr>
          <a:xfrm>
            <a:off x="6725022" y="1859488"/>
            <a:ext cx="3639487" cy="2998550"/>
            <a:chOff x="6725022" y="1859488"/>
            <a:chExt cx="3639487" cy="2998550"/>
          </a:xfrm>
        </p:grpSpPr>
        <p:sp>
          <p:nvSpPr>
            <p:cNvPr id="11" name="テキスト ボックス 10"/>
            <p:cNvSpPr txBox="1"/>
            <p:nvPr/>
          </p:nvSpPr>
          <p:spPr>
            <a:xfrm>
              <a:off x="8256240" y="3221860"/>
              <a:ext cx="2108269" cy="400110"/>
            </a:xfrm>
            <a:prstGeom prst="rect">
              <a:avLst/>
            </a:prstGeom>
            <a:solidFill>
              <a:schemeClr val="bg1"/>
            </a:solidFill>
            <a:ln>
              <a:solidFill>
                <a:srgbClr val="0070C0"/>
              </a:solidFill>
            </a:ln>
          </p:spPr>
          <p:txBody>
            <a:bodyPr wrap="none" rtlCol="0">
              <a:spAutoFit/>
            </a:bodyPr>
            <a:lstStyle/>
            <a:p>
              <a:r>
                <a:rPr kumimoji="1" lang="ja-JP" altLang="en-US" sz="2000" dirty="0" smtClean="0">
                  <a:solidFill>
                    <a:srgbClr val="0070C0"/>
                  </a:solidFill>
                </a:rPr>
                <a:t>上限・下限の廃止</a:t>
              </a:r>
              <a:endParaRPr kumimoji="1" lang="ja-JP" altLang="en-US" sz="2000" dirty="0">
                <a:solidFill>
                  <a:srgbClr val="0070C0"/>
                </a:solidFill>
              </a:endParaRPr>
            </a:p>
          </p:txBody>
        </p:sp>
        <p:grpSp>
          <p:nvGrpSpPr>
            <p:cNvPr id="2" name="グループ化 1"/>
            <p:cNvGrpSpPr/>
            <p:nvPr/>
          </p:nvGrpSpPr>
          <p:grpSpPr>
            <a:xfrm>
              <a:off x="6725022" y="1859488"/>
              <a:ext cx="2906266" cy="849432"/>
              <a:chOff x="6725022" y="1859488"/>
              <a:chExt cx="2906266" cy="849432"/>
            </a:xfrm>
          </p:grpSpPr>
          <p:cxnSp>
            <p:nvCxnSpPr>
              <p:cNvPr id="14" name="直線コネクタ 13"/>
              <p:cNvCxnSpPr/>
              <p:nvPr/>
            </p:nvCxnSpPr>
            <p:spPr>
              <a:xfrm>
                <a:off x="6725022" y="1859488"/>
                <a:ext cx="2887216" cy="84943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6725022" y="1859488"/>
                <a:ext cx="2906266" cy="84943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7" name="グループ化 6"/>
            <p:cNvGrpSpPr/>
            <p:nvPr/>
          </p:nvGrpSpPr>
          <p:grpSpPr>
            <a:xfrm>
              <a:off x="6725022" y="4005064"/>
              <a:ext cx="2906266" cy="852974"/>
              <a:chOff x="6725022" y="4005064"/>
              <a:chExt cx="2906266" cy="852974"/>
            </a:xfrm>
          </p:grpSpPr>
          <p:cxnSp>
            <p:nvCxnSpPr>
              <p:cNvPr id="15" name="直線コネクタ 14"/>
              <p:cNvCxnSpPr/>
              <p:nvPr/>
            </p:nvCxnSpPr>
            <p:spPr>
              <a:xfrm>
                <a:off x="6725022" y="4005064"/>
                <a:ext cx="2887216" cy="84943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6725022" y="4008606"/>
                <a:ext cx="2906266" cy="84943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20" name="正方形/長方形 19"/>
          <p:cNvSpPr/>
          <p:nvPr/>
        </p:nvSpPr>
        <p:spPr>
          <a:xfrm>
            <a:off x="6456040" y="2781317"/>
            <a:ext cx="1728192" cy="206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456040" y="4911034"/>
            <a:ext cx="1728192" cy="2061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3215680" y="1926357"/>
            <a:ext cx="3326194" cy="2904853"/>
            <a:chOff x="3215680" y="1926357"/>
            <a:chExt cx="3326194" cy="2904853"/>
          </a:xfrm>
        </p:grpSpPr>
        <p:sp>
          <p:nvSpPr>
            <p:cNvPr id="9" name="正方形/長方形 8"/>
            <p:cNvSpPr/>
            <p:nvPr/>
          </p:nvSpPr>
          <p:spPr>
            <a:xfrm>
              <a:off x="3215680" y="1926357"/>
              <a:ext cx="2815208" cy="288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15680" y="4122510"/>
              <a:ext cx="2815208" cy="288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546909" y="3314151"/>
              <a:ext cx="1920719" cy="400110"/>
            </a:xfrm>
            <a:prstGeom prst="rect">
              <a:avLst/>
            </a:prstGeom>
            <a:noFill/>
            <a:ln>
              <a:solidFill>
                <a:srgbClr val="0070C0"/>
              </a:solidFill>
            </a:ln>
          </p:spPr>
          <p:txBody>
            <a:bodyPr wrap="none" rtlCol="0">
              <a:spAutoFit/>
            </a:bodyPr>
            <a:lstStyle/>
            <a:p>
              <a:r>
                <a:rPr kumimoji="1" lang="ja-JP" altLang="en-US" sz="2000" dirty="0" smtClean="0">
                  <a:solidFill>
                    <a:srgbClr val="0070C0"/>
                  </a:solidFill>
                </a:rPr>
                <a:t>算定式の見直し</a:t>
              </a:r>
              <a:endParaRPr kumimoji="1" lang="ja-JP" altLang="en-US" sz="2000" dirty="0">
                <a:solidFill>
                  <a:srgbClr val="0070C0"/>
                </a:solidFill>
              </a:endParaRPr>
            </a:p>
          </p:txBody>
        </p:sp>
        <p:sp>
          <p:nvSpPr>
            <p:cNvPr id="22" name="右矢印 21"/>
            <p:cNvSpPr/>
            <p:nvPr/>
          </p:nvSpPr>
          <p:spPr>
            <a:xfrm rot="3042363" flipH="1">
              <a:off x="5888290" y="2054833"/>
              <a:ext cx="593811" cy="713357"/>
            </a:xfrm>
            <a:prstGeom prst="rightArrow">
              <a:avLst>
                <a:gd name="adj1" fmla="val 50000"/>
                <a:gd name="adj2" fmla="val 55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rot="3042363" flipH="1">
              <a:off x="5895988" y="4198619"/>
              <a:ext cx="551824" cy="713357"/>
            </a:xfrm>
            <a:prstGeom prst="rightArrow">
              <a:avLst>
                <a:gd name="adj1" fmla="val 50000"/>
                <a:gd name="adj2" fmla="val 55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正方形/長方形 24"/>
          <p:cNvSpPr/>
          <p:nvPr/>
        </p:nvSpPr>
        <p:spPr>
          <a:xfrm>
            <a:off x="839416" y="1110289"/>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（５）共通費の計算式の変更 </a:t>
            </a:r>
          </a:p>
        </p:txBody>
      </p:sp>
    </p:spTree>
    <p:extLst>
      <p:ext uri="{BB962C8B-B14F-4D97-AF65-F5344CB8AC3E}">
        <p14:creationId xmlns:p14="http://schemas.microsoft.com/office/powerpoint/2010/main" val="23011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24</a:t>
            </a:fld>
            <a:endParaRPr kumimoji="1" lang="ja-JP" altLang="en-US" dirty="0"/>
          </a:p>
        </p:txBody>
      </p:sp>
      <p:sp>
        <p:nvSpPr>
          <p:cNvPr id="3" name="正方形/長方形 2"/>
          <p:cNvSpPr/>
          <p:nvPr/>
        </p:nvSpPr>
        <p:spPr>
          <a:xfrm>
            <a:off x="623392" y="122009"/>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5" name="正方形/長方形 4"/>
          <p:cNvSpPr/>
          <p:nvPr/>
        </p:nvSpPr>
        <p:spPr>
          <a:xfrm>
            <a:off x="839416" y="714402"/>
            <a:ext cx="10526960" cy="681899"/>
          </a:xfrm>
          <a:prstGeom prst="rect">
            <a:avLst/>
          </a:prstGeom>
          <a:solidFill>
            <a:schemeClr val="bg1"/>
          </a:solid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pic>
        <p:nvPicPr>
          <p:cNvPr id="7" name="図 6"/>
          <p:cNvPicPr>
            <a:picLocks noChangeAspect="1"/>
          </p:cNvPicPr>
          <p:nvPr/>
        </p:nvPicPr>
        <p:blipFill>
          <a:blip r:embed="rId3"/>
          <a:stretch>
            <a:fillRect/>
          </a:stretch>
        </p:blipFill>
        <p:spPr>
          <a:xfrm>
            <a:off x="2574504" y="1703370"/>
            <a:ext cx="6905872" cy="4545961"/>
          </a:xfrm>
          <a:prstGeom prst="rect">
            <a:avLst/>
          </a:prstGeom>
        </p:spPr>
      </p:pic>
      <p:sp>
        <p:nvSpPr>
          <p:cNvPr id="14" name="正方形/長方形 13"/>
          <p:cNvSpPr/>
          <p:nvPr/>
        </p:nvSpPr>
        <p:spPr>
          <a:xfrm>
            <a:off x="6344682" y="4978526"/>
            <a:ext cx="1861669" cy="219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334014" y="2853145"/>
            <a:ext cx="1861669" cy="219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6616352" y="1979603"/>
            <a:ext cx="3665610" cy="2908607"/>
            <a:chOff x="6616352" y="1979603"/>
            <a:chExt cx="3665610" cy="2908607"/>
          </a:xfrm>
        </p:grpSpPr>
        <p:sp>
          <p:nvSpPr>
            <p:cNvPr id="11" name="テキスト ボックス 10"/>
            <p:cNvSpPr txBox="1"/>
            <p:nvPr/>
          </p:nvSpPr>
          <p:spPr>
            <a:xfrm>
              <a:off x="8173693" y="3221860"/>
              <a:ext cx="2108269" cy="400110"/>
            </a:xfrm>
            <a:prstGeom prst="rect">
              <a:avLst/>
            </a:prstGeom>
            <a:solidFill>
              <a:schemeClr val="bg1"/>
            </a:solidFill>
            <a:ln>
              <a:solidFill>
                <a:srgbClr val="0070C0"/>
              </a:solidFill>
            </a:ln>
          </p:spPr>
          <p:txBody>
            <a:bodyPr wrap="none" rtlCol="0">
              <a:spAutoFit/>
            </a:bodyPr>
            <a:lstStyle/>
            <a:p>
              <a:r>
                <a:rPr kumimoji="1" lang="ja-JP" altLang="en-US" sz="2000" dirty="0" smtClean="0">
                  <a:solidFill>
                    <a:srgbClr val="0070C0"/>
                  </a:solidFill>
                </a:rPr>
                <a:t>上限・下限の廃止</a:t>
              </a:r>
              <a:endParaRPr kumimoji="1" lang="ja-JP" altLang="en-US" sz="2000" dirty="0">
                <a:solidFill>
                  <a:srgbClr val="0070C0"/>
                </a:solidFill>
              </a:endParaRPr>
            </a:p>
          </p:txBody>
        </p:sp>
        <p:grpSp>
          <p:nvGrpSpPr>
            <p:cNvPr id="2" name="グループ化 1"/>
            <p:cNvGrpSpPr/>
            <p:nvPr/>
          </p:nvGrpSpPr>
          <p:grpSpPr>
            <a:xfrm>
              <a:off x="6616352" y="1979603"/>
              <a:ext cx="2864024" cy="803505"/>
              <a:chOff x="6616352" y="1979603"/>
              <a:chExt cx="2864024" cy="803505"/>
            </a:xfrm>
          </p:grpSpPr>
          <p:cxnSp>
            <p:nvCxnSpPr>
              <p:cNvPr id="16" name="直線コネクタ 15"/>
              <p:cNvCxnSpPr/>
              <p:nvPr/>
            </p:nvCxnSpPr>
            <p:spPr>
              <a:xfrm>
                <a:off x="6616352" y="1979603"/>
                <a:ext cx="2864024" cy="803505"/>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18" name="直線コネクタ 17"/>
              <p:cNvCxnSpPr/>
              <p:nvPr/>
            </p:nvCxnSpPr>
            <p:spPr>
              <a:xfrm flipH="1">
                <a:off x="6616352" y="1993846"/>
                <a:ext cx="2864024" cy="7689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 name="グループ化 5"/>
            <p:cNvGrpSpPr/>
            <p:nvPr/>
          </p:nvGrpSpPr>
          <p:grpSpPr>
            <a:xfrm>
              <a:off x="6616352" y="4124133"/>
              <a:ext cx="2887216" cy="764077"/>
              <a:chOff x="6616352" y="4124133"/>
              <a:chExt cx="2887216" cy="764077"/>
            </a:xfrm>
          </p:grpSpPr>
          <p:cxnSp>
            <p:nvCxnSpPr>
              <p:cNvPr id="19" name="直線コネクタ 18"/>
              <p:cNvCxnSpPr/>
              <p:nvPr/>
            </p:nvCxnSpPr>
            <p:spPr>
              <a:xfrm>
                <a:off x="6616352" y="4124133"/>
                <a:ext cx="2887216" cy="764077"/>
              </a:xfrm>
              <a:prstGeom prst="line">
                <a:avLst/>
              </a:prstGeom>
              <a:ln w="19050">
                <a:solidFill>
                  <a:srgbClr val="0070C0"/>
                </a:solidFill>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flipH="1">
                <a:off x="6616352" y="4138376"/>
                <a:ext cx="2864024" cy="72836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17" name="グループ化 16"/>
          <p:cNvGrpSpPr/>
          <p:nvPr/>
        </p:nvGrpSpPr>
        <p:grpSpPr>
          <a:xfrm>
            <a:off x="3143672" y="2027422"/>
            <a:ext cx="3281384" cy="2958629"/>
            <a:chOff x="3143672" y="2027422"/>
            <a:chExt cx="3281384" cy="2958629"/>
          </a:xfrm>
        </p:grpSpPr>
        <p:sp>
          <p:nvSpPr>
            <p:cNvPr id="9" name="正方形/長方形 8"/>
            <p:cNvSpPr/>
            <p:nvPr/>
          </p:nvSpPr>
          <p:spPr>
            <a:xfrm>
              <a:off x="3143672" y="2027422"/>
              <a:ext cx="2815208" cy="288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75098" y="3850156"/>
              <a:ext cx="2815208" cy="2882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336313" y="3221860"/>
              <a:ext cx="1920719" cy="400110"/>
            </a:xfrm>
            <a:prstGeom prst="rect">
              <a:avLst/>
            </a:prstGeom>
            <a:noFill/>
            <a:ln>
              <a:solidFill>
                <a:srgbClr val="0070C0"/>
              </a:solidFill>
            </a:ln>
          </p:spPr>
          <p:txBody>
            <a:bodyPr wrap="none" rtlCol="0">
              <a:spAutoFit/>
            </a:bodyPr>
            <a:lstStyle/>
            <a:p>
              <a:r>
                <a:rPr kumimoji="1" lang="ja-JP" altLang="en-US" sz="2000" dirty="0" smtClean="0">
                  <a:solidFill>
                    <a:srgbClr val="0070C0"/>
                  </a:solidFill>
                </a:rPr>
                <a:t>算定式の見直し</a:t>
              </a:r>
              <a:endParaRPr kumimoji="1" lang="ja-JP" altLang="en-US" sz="2000" dirty="0">
                <a:solidFill>
                  <a:srgbClr val="0070C0"/>
                </a:solidFill>
              </a:endParaRPr>
            </a:p>
          </p:txBody>
        </p:sp>
        <p:sp>
          <p:nvSpPr>
            <p:cNvPr id="23" name="右矢印 22"/>
            <p:cNvSpPr/>
            <p:nvPr/>
          </p:nvSpPr>
          <p:spPr>
            <a:xfrm rot="3042363" flipH="1">
              <a:off x="5771472" y="2159700"/>
              <a:ext cx="593811" cy="713357"/>
            </a:xfrm>
            <a:prstGeom prst="rightArrow">
              <a:avLst>
                <a:gd name="adj1" fmla="val 50000"/>
                <a:gd name="adj2" fmla="val 55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a:t>
              </a:r>
              <a:endParaRPr kumimoji="1" lang="ja-JP" altLang="en-US" dirty="0"/>
            </a:p>
          </p:txBody>
        </p:sp>
        <p:sp>
          <p:nvSpPr>
            <p:cNvPr id="24" name="右矢印 23"/>
            <p:cNvSpPr/>
            <p:nvPr/>
          </p:nvSpPr>
          <p:spPr>
            <a:xfrm rot="3042363" flipH="1">
              <a:off x="5431112" y="4140722"/>
              <a:ext cx="977300" cy="713357"/>
            </a:xfrm>
            <a:prstGeom prst="rightArrow">
              <a:avLst>
                <a:gd name="adj1" fmla="val 50000"/>
                <a:gd name="adj2" fmla="val 558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正方形/長方形 24"/>
          <p:cNvSpPr/>
          <p:nvPr/>
        </p:nvSpPr>
        <p:spPr>
          <a:xfrm>
            <a:off x="839416" y="1139411"/>
            <a:ext cx="10526960" cy="681899"/>
          </a:xfrm>
          <a:prstGeom prst="rect">
            <a:avLst/>
          </a:prstGeom>
          <a:solidFill>
            <a:schemeClr val="bg1"/>
          </a:solidFill>
        </p:spPr>
        <p:txBody>
          <a:bodyPr wrap="square">
            <a:noAutofit/>
          </a:bodyPr>
          <a:lstStyle/>
          <a:p>
            <a:r>
              <a:rPr lang="ja-JP" altLang="en-US" sz="2000" dirty="0" smtClean="0">
                <a:latin typeface="+mn-ea"/>
              </a:rPr>
              <a:t>　　　</a:t>
            </a:r>
            <a:r>
              <a:rPr lang="ja-JP" altLang="en-US" sz="2000" dirty="0">
                <a:latin typeface="+mn-ea"/>
              </a:rPr>
              <a:t>（５）共通費の計算式の変更 </a:t>
            </a:r>
          </a:p>
        </p:txBody>
      </p:sp>
    </p:spTree>
    <p:extLst>
      <p:ext uri="{BB962C8B-B14F-4D97-AF65-F5344CB8AC3E}">
        <p14:creationId xmlns:p14="http://schemas.microsoft.com/office/powerpoint/2010/main" val="182957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25</a:t>
            </a:fld>
            <a:endParaRPr kumimoji="1" lang="ja-JP" altLang="en-US" dirty="0"/>
          </a:p>
        </p:txBody>
      </p:sp>
      <p:sp>
        <p:nvSpPr>
          <p:cNvPr id="3" name="正方形/長方形 2"/>
          <p:cNvSpPr/>
          <p:nvPr/>
        </p:nvSpPr>
        <p:spPr>
          <a:xfrm>
            <a:off x="623392" y="116632"/>
            <a:ext cx="10565713" cy="584775"/>
          </a:xfrm>
          <a:prstGeom prst="rect">
            <a:avLst/>
          </a:prstGeom>
          <a:noFill/>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p>
        </p:txBody>
      </p:sp>
      <p:sp>
        <p:nvSpPr>
          <p:cNvPr id="5" name="正方形/長方形 4"/>
          <p:cNvSpPr/>
          <p:nvPr/>
        </p:nvSpPr>
        <p:spPr>
          <a:xfrm>
            <a:off x="839416" y="682272"/>
            <a:ext cx="10526960" cy="681899"/>
          </a:xfrm>
          <a:prstGeom prst="rect">
            <a:avLst/>
          </a:prstGeom>
          <a:noFill/>
        </p:spPr>
        <p:txBody>
          <a:bodyPr wrap="square">
            <a:noAutofit/>
          </a:bodyPr>
          <a:lstStyle/>
          <a:p>
            <a:r>
              <a:rPr lang="ja-JP" altLang="en-US" sz="2400" dirty="0" smtClean="0">
                <a:latin typeface="+mn-ea"/>
              </a:rPr>
              <a:t>①　公共工事共通費積算</a:t>
            </a:r>
            <a:r>
              <a:rPr lang="ja-JP" altLang="en-US" sz="2400" dirty="0">
                <a:latin typeface="+mn-ea"/>
              </a:rPr>
              <a:t>基準（国土交通省）の</a:t>
            </a:r>
            <a:r>
              <a:rPr lang="ja-JP" altLang="en-US" sz="2400" dirty="0" smtClean="0">
                <a:latin typeface="+mn-ea"/>
              </a:rPr>
              <a:t>改定点</a:t>
            </a:r>
            <a:endParaRPr lang="ja-JP" altLang="en-US" sz="2400" dirty="0">
              <a:latin typeface="+mn-ea"/>
            </a:endParaRPr>
          </a:p>
        </p:txBody>
      </p:sp>
      <p:pic>
        <p:nvPicPr>
          <p:cNvPr id="2" name="図 1"/>
          <p:cNvPicPr>
            <a:picLocks noChangeAspect="1"/>
          </p:cNvPicPr>
          <p:nvPr/>
        </p:nvPicPr>
        <p:blipFill>
          <a:blip r:embed="rId3"/>
          <a:stretch>
            <a:fillRect/>
          </a:stretch>
        </p:blipFill>
        <p:spPr>
          <a:xfrm>
            <a:off x="2502496" y="1568991"/>
            <a:ext cx="7200800" cy="4760585"/>
          </a:xfrm>
          <a:prstGeom prst="rect">
            <a:avLst/>
          </a:prstGeom>
        </p:spPr>
      </p:pic>
      <p:sp>
        <p:nvSpPr>
          <p:cNvPr id="21" name="正方形/長方形 20"/>
          <p:cNvSpPr/>
          <p:nvPr/>
        </p:nvSpPr>
        <p:spPr>
          <a:xfrm>
            <a:off x="839416" y="1101053"/>
            <a:ext cx="10526960" cy="681899"/>
          </a:xfrm>
          <a:prstGeom prst="rect">
            <a:avLst/>
          </a:prstGeom>
          <a:noFill/>
        </p:spPr>
        <p:txBody>
          <a:bodyPr wrap="square">
            <a:noAutofit/>
          </a:bodyPr>
          <a:lstStyle/>
          <a:p>
            <a:r>
              <a:rPr lang="ja-JP" altLang="en-US" sz="2000" dirty="0" smtClean="0">
                <a:latin typeface="+mn-ea"/>
              </a:rPr>
              <a:t>　　　</a:t>
            </a:r>
            <a:r>
              <a:rPr lang="ja-JP" altLang="en-US" sz="2000" dirty="0">
                <a:latin typeface="+mn-ea"/>
              </a:rPr>
              <a:t>（５）共通費の計算式の変更 </a:t>
            </a:r>
          </a:p>
        </p:txBody>
      </p:sp>
      <p:sp>
        <p:nvSpPr>
          <p:cNvPr id="8" name="テキスト ボックス 7"/>
          <p:cNvSpPr txBox="1"/>
          <p:nvPr/>
        </p:nvSpPr>
        <p:spPr>
          <a:xfrm>
            <a:off x="4296654" y="3611992"/>
            <a:ext cx="3612483" cy="674582"/>
          </a:xfrm>
          <a:prstGeom prst="rect">
            <a:avLst/>
          </a:prstGeom>
          <a:solidFill>
            <a:schemeClr val="bg1"/>
          </a:solidFill>
          <a:ln w="38100">
            <a:solidFill>
              <a:srgbClr val="FF0000"/>
            </a:solidFill>
          </a:ln>
        </p:spPr>
        <p:txBody>
          <a:bodyPr wrap="none" rtlCol="0" anchor="ctr" anchorCtr="0">
            <a:noAutofit/>
          </a:bodyPr>
          <a:lstStyle/>
          <a:p>
            <a:pPr algn="ctr"/>
            <a:r>
              <a:rPr lang="ja-JP" altLang="en-US" sz="2400" dirty="0" smtClean="0">
                <a:solidFill>
                  <a:srgbClr val="FF0000"/>
                </a:solidFill>
              </a:rPr>
              <a:t>一般管理費率は変更</a:t>
            </a:r>
            <a:r>
              <a:rPr lang="ja-JP" altLang="en-US" sz="2400" dirty="0">
                <a:solidFill>
                  <a:srgbClr val="FF0000"/>
                </a:solidFill>
              </a:rPr>
              <a:t>無し</a:t>
            </a:r>
            <a:endParaRPr lang="en-US" altLang="ja-JP" sz="2400" dirty="0" smtClean="0">
              <a:solidFill>
                <a:srgbClr val="FF0000"/>
              </a:solidFill>
            </a:endParaRPr>
          </a:p>
        </p:txBody>
      </p:sp>
    </p:spTree>
    <p:extLst>
      <p:ext uri="{BB962C8B-B14F-4D97-AF65-F5344CB8AC3E}">
        <p14:creationId xmlns:p14="http://schemas.microsoft.com/office/powerpoint/2010/main" val="19306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446" y="1876065"/>
            <a:ext cx="4807559" cy="4456959"/>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26</a:t>
            </a:fld>
            <a:endParaRPr kumimoji="1" lang="ja-JP" altLang="en-US" dirty="0"/>
          </a:p>
        </p:txBody>
      </p:sp>
      <p:sp>
        <p:nvSpPr>
          <p:cNvPr id="3" name="正方形/長方形 2"/>
          <p:cNvSpPr/>
          <p:nvPr/>
        </p:nvSpPr>
        <p:spPr>
          <a:xfrm>
            <a:off x="623392" y="103119"/>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9" name="正方形/長方形 8"/>
          <p:cNvSpPr/>
          <p:nvPr/>
        </p:nvSpPr>
        <p:spPr>
          <a:xfrm>
            <a:off x="1848455" y="4320570"/>
            <a:ext cx="3240360"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271464" y="1277669"/>
            <a:ext cx="5607995" cy="792088"/>
          </a:xfrm>
          <a:prstGeom prst="rect">
            <a:avLst/>
          </a:prstGeom>
          <a:solidFill>
            <a:schemeClr val="bg1"/>
          </a:solidFill>
          <a:ln w="19050">
            <a:solidFill>
              <a:srgbClr val="FF0000"/>
            </a:solidFill>
          </a:ln>
        </p:spPr>
        <p:txBody>
          <a:bodyPr wrap="none" rtlCol="0" anchor="ctr" anchorCtr="1">
            <a:noAutofit/>
          </a:bodyPr>
          <a:lstStyle/>
          <a:p>
            <a:r>
              <a:rPr lang="ja-JP" altLang="en-US" sz="2400" dirty="0" smtClean="0">
                <a:solidFill>
                  <a:srgbClr val="FF0000"/>
                </a:solidFill>
              </a:rPr>
              <a:t>令和</a:t>
            </a:r>
            <a:r>
              <a:rPr lang="en-US" altLang="ja-JP" sz="2400" dirty="0" smtClean="0">
                <a:solidFill>
                  <a:srgbClr val="FF0000"/>
                </a:solidFill>
              </a:rPr>
              <a:t>5</a:t>
            </a:r>
            <a:r>
              <a:rPr lang="ja-JP" altLang="en-US" sz="2400" dirty="0" smtClean="0">
                <a:solidFill>
                  <a:srgbClr val="FF0000"/>
                </a:solidFill>
              </a:rPr>
              <a:t>年</a:t>
            </a:r>
            <a:r>
              <a:rPr lang="en-US" altLang="ja-JP" sz="2400" dirty="0" smtClean="0">
                <a:solidFill>
                  <a:srgbClr val="FF0000"/>
                </a:solidFill>
              </a:rPr>
              <a:t>7</a:t>
            </a:r>
            <a:r>
              <a:rPr lang="ja-JP" altLang="en-US" sz="2400" dirty="0" smtClean="0">
                <a:solidFill>
                  <a:srgbClr val="FF0000"/>
                </a:solidFill>
              </a:rPr>
              <a:t>月に改定後</a:t>
            </a:r>
            <a:r>
              <a:rPr lang="ja-JP" altLang="en-US" sz="2400" dirty="0">
                <a:solidFill>
                  <a:srgbClr val="FF0000"/>
                </a:solidFill>
              </a:rPr>
              <a:t>、</a:t>
            </a:r>
            <a:r>
              <a:rPr lang="en-US" altLang="ja-JP" sz="2400" dirty="0" smtClean="0">
                <a:solidFill>
                  <a:srgbClr val="FF0000"/>
                </a:solidFill>
              </a:rPr>
              <a:t>11</a:t>
            </a:r>
            <a:r>
              <a:rPr lang="ja-JP" altLang="en-US" sz="2400" dirty="0" smtClean="0">
                <a:solidFill>
                  <a:srgbClr val="FF0000"/>
                </a:solidFill>
              </a:rPr>
              <a:t>月に更に改定</a:t>
            </a:r>
            <a:endParaRPr kumimoji="1" lang="ja-JP" altLang="en-US" sz="2400" dirty="0">
              <a:solidFill>
                <a:srgbClr val="FF0000"/>
              </a:solidFill>
            </a:endParaRPr>
          </a:p>
        </p:txBody>
      </p:sp>
      <p:sp>
        <p:nvSpPr>
          <p:cNvPr id="8" name="正方形/長方形 7"/>
          <p:cNvSpPr/>
          <p:nvPr/>
        </p:nvSpPr>
        <p:spPr>
          <a:xfrm>
            <a:off x="839416" y="723476"/>
            <a:ext cx="10526960" cy="681899"/>
          </a:xfrm>
          <a:prstGeom prst="rect">
            <a:avLst/>
          </a:prstGeom>
          <a:noFill/>
        </p:spPr>
        <p:txBody>
          <a:bodyPr wrap="square">
            <a:noAutofit/>
          </a:bodyPr>
          <a:lstStyle/>
          <a:p>
            <a:r>
              <a:rPr lang="ja-JP" altLang="en-US" sz="2400" dirty="0">
                <a:latin typeface="+mn-ea"/>
              </a:rPr>
              <a:t>②</a:t>
            </a:r>
            <a:r>
              <a:rPr lang="ja-JP" altLang="en-US" sz="2400" dirty="0" smtClean="0">
                <a:latin typeface="+mn-ea"/>
              </a:rPr>
              <a:t>　まちづくり局建築工事等積算情報の改定点</a:t>
            </a:r>
            <a:endParaRPr lang="ja-JP" altLang="en-US" sz="2400" dirty="0">
              <a:latin typeface="+mn-ea"/>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2742" y="1772816"/>
            <a:ext cx="3223445" cy="4570148"/>
          </a:xfrm>
          <a:prstGeom prst="rect">
            <a:avLst/>
          </a:prstGeom>
          <a:ln>
            <a:solidFill>
              <a:schemeClr val="tx1"/>
            </a:solidFill>
          </a:ln>
        </p:spPr>
      </p:pic>
    </p:spTree>
    <p:extLst>
      <p:ext uri="{BB962C8B-B14F-4D97-AF65-F5344CB8AC3E}">
        <p14:creationId xmlns:p14="http://schemas.microsoft.com/office/powerpoint/2010/main" val="31237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27</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5" name="正方形/長方形 4"/>
          <p:cNvSpPr/>
          <p:nvPr/>
        </p:nvSpPr>
        <p:spPr>
          <a:xfrm>
            <a:off x="1271464" y="2852936"/>
            <a:ext cx="9684061" cy="2677656"/>
          </a:xfrm>
          <a:prstGeom prst="rect">
            <a:avLst/>
          </a:prstGeom>
        </p:spPr>
        <p:txBody>
          <a:bodyPr wrap="none">
            <a:spAutoFit/>
          </a:bodyPr>
          <a:lstStyle/>
          <a:p>
            <a:r>
              <a:rPr lang="ja-JP" altLang="en-US" sz="2800" dirty="0"/>
              <a:t>（１</a:t>
            </a:r>
            <a:r>
              <a:rPr lang="ja-JP" altLang="en-US" sz="2800" dirty="0" smtClean="0"/>
              <a:t>）</a:t>
            </a:r>
            <a:r>
              <a:rPr lang="ja-JP" altLang="en-US" sz="2800" dirty="0"/>
              <a:t>積算</a:t>
            </a:r>
            <a:r>
              <a:rPr lang="ja-JP" altLang="en-US" sz="2800" dirty="0" smtClean="0"/>
              <a:t>基準（国交省）を最新版へ変更</a:t>
            </a:r>
            <a:r>
              <a:rPr lang="ja-JP" altLang="en-US" sz="2800" dirty="0"/>
              <a:t>（令和</a:t>
            </a:r>
            <a:r>
              <a:rPr lang="ja-JP" altLang="en-US" sz="2800" dirty="0" smtClean="0"/>
              <a:t>５年７月</a:t>
            </a:r>
            <a:r>
              <a:rPr lang="ja-JP" altLang="en-US" sz="2800" dirty="0"/>
              <a:t>改定）</a:t>
            </a:r>
            <a:endParaRPr lang="en-US" altLang="ja-JP" sz="2800" dirty="0"/>
          </a:p>
          <a:p>
            <a:endParaRPr lang="en-US" altLang="ja-JP" sz="2800" dirty="0" smtClean="0"/>
          </a:p>
          <a:p>
            <a:r>
              <a:rPr lang="ja-JP" altLang="en-US" sz="2800" dirty="0" smtClean="0"/>
              <a:t>（</a:t>
            </a:r>
            <a:r>
              <a:rPr lang="ja-JP" altLang="en-US" sz="2800" dirty="0"/>
              <a:t>２）標準単価の改定頻度の変更（令和５年</a:t>
            </a:r>
            <a:r>
              <a:rPr lang="en-US" altLang="ja-JP" sz="2800" dirty="0"/>
              <a:t>11</a:t>
            </a:r>
            <a:r>
              <a:rPr lang="ja-JP" altLang="en-US" sz="2800" dirty="0"/>
              <a:t>月改定</a:t>
            </a:r>
            <a:r>
              <a:rPr lang="ja-JP" altLang="en-US" sz="2800" dirty="0" smtClean="0"/>
              <a:t>）</a:t>
            </a:r>
            <a:endParaRPr lang="en-US" altLang="ja-JP" sz="2800" dirty="0" smtClean="0"/>
          </a:p>
          <a:p>
            <a:endParaRPr lang="en-US" altLang="ja-JP" sz="2800" dirty="0"/>
          </a:p>
          <a:p>
            <a:r>
              <a:rPr lang="ja-JP" altLang="en-US" sz="2800" dirty="0" smtClean="0"/>
              <a:t>（３）「</a:t>
            </a:r>
            <a:r>
              <a:rPr lang="ja-JP" altLang="en-US" sz="2800" dirty="0"/>
              <a:t>その他」の率を「中間値」＋１％に変更（令和５年７月改定）</a:t>
            </a:r>
          </a:p>
          <a:p>
            <a:endParaRPr lang="en-US" altLang="ja-JP" sz="2800" dirty="0"/>
          </a:p>
        </p:txBody>
      </p:sp>
      <p:sp>
        <p:nvSpPr>
          <p:cNvPr id="6" name="正方形/長方形 5"/>
          <p:cNvSpPr/>
          <p:nvPr/>
        </p:nvSpPr>
        <p:spPr>
          <a:xfrm>
            <a:off x="839416" y="1166660"/>
            <a:ext cx="10526960" cy="681899"/>
          </a:xfrm>
          <a:prstGeom prst="rect">
            <a:avLst/>
          </a:prstGeom>
          <a:noFill/>
        </p:spPr>
        <p:txBody>
          <a:bodyPr wrap="square">
            <a:noAutofit/>
          </a:bodyPr>
          <a:lstStyle/>
          <a:p>
            <a:r>
              <a:rPr lang="ja-JP" altLang="en-US" sz="2400" dirty="0" smtClean="0">
                <a:latin typeface="+mn-ea"/>
              </a:rPr>
              <a:t>②　</a:t>
            </a:r>
            <a:r>
              <a:rPr lang="ja-JP" altLang="en-US" sz="2400" dirty="0">
                <a:latin typeface="+mn-ea"/>
              </a:rPr>
              <a:t>まちづくり局建築工事等積算情報の</a:t>
            </a:r>
            <a:r>
              <a:rPr lang="ja-JP" altLang="en-US" sz="2400" dirty="0" smtClean="0">
                <a:latin typeface="+mn-ea"/>
              </a:rPr>
              <a:t>改定点</a:t>
            </a:r>
            <a:endParaRPr lang="ja-JP" altLang="en-US" sz="2400" dirty="0">
              <a:latin typeface="+mn-ea"/>
            </a:endParaRPr>
          </a:p>
        </p:txBody>
      </p:sp>
    </p:spTree>
    <p:extLst>
      <p:ext uri="{BB962C8B-B14F-4D97-AF65-F5344CB8AC3E}">
        <p14:creationId xmlns:p14="http://schemas.microsoft.com/office/powerpoint/2010/main" val="262545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28</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sp>
        <p:nvSpPr>
          <p:cNvPr id="9" name="正方形/長方形 8"/>
          <p:cNvSpPr/>
          <p:nvPr/>
        </p:nvSpPr>
        <p:spPr>
          <a:xfrm>
            <a:off x="911424" y="977392"/>
            <a:ext cx="9514267" cy="681899"/>
          </a:xfrm>
          <a:prstGeom prst="rect">
            <a:avLst/>
          </a:prstGeom>
          <a:noFill/>
        </p:spPr>
        <p:txBody>
          <a:bodyPr wrap="square">
            <a:noAutofit/>
          </a:bodyPr>
          <a:lstStyle/>
          <a:p>
            <a:r>
              <a:rPr lang="ja-JP" altLang="en-US" sz="2400" dirty="0">
                <a:latin typeface="+mn-ea"/>
              </a:rPr>
              <a:t>②</a:t>
            </a:r>
            <a:r>
              <a:rPr lang="ja-JP" altLang="en-US" sz="2400" dirty="0" smtClean="0">
                <a:latin typeface="+mn-ea"/>
              </a:rPr>
              <a:t>　まちづくり局建築工事等積算情報の改定点</a:t>
            </a:r>
            <a:endParaRPr lang="ja-JP" altLang="en-US" sz="2400" dirty="0">
              <a:latin typeface="+mn-ea"/>
            </a:endParaRPr>
          </a:p>
        </p:txBody>
      </p:sp>
      <p:pic>
        <p:nvPicPr>
          <p:cNvPr id="8" name="図 7"/>
          <p:cNvPicPr>
            <a:picLocks noChangeAspect="1"/>
          </p:cNvPicPr>
          <p:nvPr/>
        </p:nvPicPr>
        <p:blipFill>
          <a:blip r:embed="rId3"/>
          <a:stretch>
            <a:fillRect/>
          </a:stretch>
        </p:blipFill>
        <p:spPr>
          <a:xfrm>
            <a:off x="2135560" y="2035684"/>
            <a:ext cx="3078475" cy="4366798"/>
          </a:xfrm>
          <a:prstGeom prst="rect">
            <a:avLst/>
          </a:prstGeom>
          <a:ln>
            <a:solidFill>
              <a:schemeClr val="tx1"/>
            </a:solidFill>
          </a:ln>
        </p:spPr>
      </p:pic>
      <p:sp>
        <p:nvSpPr>
          <p:cNvPr id="13" name="正方形/長方形 12"/>
          <p:cNvSpPr/>
          <p:nvPr/>
        </p:nvSpPr>
        <p:spPr>
          <a:xfrm>
            <a:off x="5930454" y="3742029"/>
            <a:ext cx="4495237" cy="954107"/>
          </a:xfrm>
          <a:prstGeom prst="rect">
            <a:avLst/>
          </a:prstGeom>
        </p:spPr>
        <p:txBody>
          <a:bodyPr wrap="square">
            <a:spAutoFit/>
          </a:bodyPr>
          <a:lstStyle/>
          <a:p>
            <a:r>
              <a:rPr lang="en-US" altLang="ja-JP" sz="2800" dirty="0" smtClean="0">
                <a:solidFill>
                  <a:srgbClr val="FF0000"/>
                </a:solidFill>
              </a:rPr>
              <a:t>※</a:t>
            </a:r>
            <a:r>
              <a:rPr lang="ja-JP" altLang="en-US" sz="2800" dirty="0" smtClean="0">
                <a:solidFill>
                  <a:srgbClr val="FF0000"/>
                </a:solidFill>
              </a:rPr>
              <a:t>国交省の基準改定に伴い</a:t>
            </a:r>
            <a:endParaRPr lang="en-US" altLang="ja-JP" sz="2800" dirty="0" smtClean="0">
              <a:solidFill>
                <a:srgbClr val="FF0000"/>
              </a:solidFill>
            </a:endParaRPr>
          </a:p>
          <a:p>
            <a:pPr marL="271463"/>
            <a:r>
              <a:rPr lang="ja-JP" altLang="en-US" sz="2800" dirty="0" smtClean="0">
                <a:solidFill>
                  <a:srgbClr val="FF0000"/>
                </a:solidFill>
              </a:rPr>
              <a:t>令和５年版に更新</a:t>
            </a:r>
            <a:endParaRPr lang="ja-JP" altLang="en-US" sz="2800" dirty="0">
              <a:solidFill>
                <a:srgbClr val="FF0000"/>
              </a:solidFill>
            </a:endParaRPr>
          </a:p>
        </p:txBody>
      </p:sp>
      <p:cxnSp>
        <p:nvCxnSpPr>
          <p:cNvPr id="14" name="直線コネクタ 13"/>
          <p:cNvCxnSpPr/>
          <p:nvPr/>
        </p:nvCxnSpPr>
        <p:spPr>
          <a:xfrm>
            <a:off x="3624961" y="3324334"/>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3647728" y="3531325"/>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410479" y="3744627"/>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528369" y="3968271"/>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587153" y="4188649"/>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943927" y="5300499"/>
            <a:ext cx="5040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813055" y="4419913"/>
            <a:ext cx="330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944693" y="4636099"/>
            <a:ext cx="3899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229692" y="1502654"/>
            <a:ext cx="7210628" cy="430887"/>
          </a:xfrm>
          <a:prstGeom prst="rect">
            <a:avLst/>
          </a:prstGeom>
        </p:spPr>
        <p:txBody>
          <a:bodyPr wrap="none">
            <a:spAutoFit/>
          </a:bodyPr>
          <a:lstStyle/>
          <a:p>
            <a:r>
              <a:rPr lang="ja-JP" altLang="en-US" sz="2200" dirty="0"/>
              <a:t>（１）積算基準（国交省）を最新版へ変更（令和５年７月改定）</a:t>
            </a:r>
            <a:endParaRPr lang="en-US" altLang="ja-JP" sz="2200" dirty="0"/>
          </a:p>
        </p:txBody>
      </p:sp>
    </p:spTree>
    <p:extLst>
      <p:ext uri="{BB962C8B-B14F-4D97-AF65-F5344CB8AC3E}">
        <p14:creationId xmlns:p14="http://schemas.microsoft.com/office/powerpoint/2010/main" val="10587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29</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6" name="図 5"/>
          <p:cNvPicPr>
            <a:picLocks noChangeAspect="1"/>
          </p:cNvPicPr>
          <p:nvPr/>
        </p:nvPicPr>
        <p:blipFill>
          <a:blip r:embed="rId3"/>
          <a:stretch>
            <a:fillRect/>
          </a:stretch>
        </p:blipFill>
        <p:spPr>
          <a:xfrm>
            <a:off x="1919536" y="2098320"/>
            <a:ext cx="3024337" cy="4261344"/>
          </a:xfrm>
          <a:prstGeom prst="rect">
            <a:avLst/>
          </a:prstGeom>
          <a:ln>
            <a:solidFill>
              <a:schemeClr val="tx1"/>
            </a:solidFill>
          </a:ln>
        </p:spPr>
      </p:pic>
      <p:sp>
        <p:nvSpPr>
          <p:cNvPr id="11" name="正方形/長方形 10"/>
          <p:cNvSpPr/>
          <p:nvPr/>
        </p:nvSpPr>
        <p:spPr>
          <a:xfrm>
            <a:off x="2309934" y="2490707"/>
            <a:ext cx="2561931" cy="4015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39416" y="989439"/>
            <a:ext cx="10526960" cy="681899"/>
          </a:xfrm>
          <a:prstGeom prst="rect">
            <a:avLst/>
          </a:prstGeom>
          <a:noFill/>
        </p:spPr>
        <p:txBody>
          <a:bodyPr wrap="square">
            <a:noAutofit/>
          </a:bodyPr>
          <a:lstStyle/>
          <a:p>
            <a:r>
              <a:rPr lang="ja-JP" altLang="en-US" sz="2400" dirty="0">
                <a:latin typeface="+mn-ea"/>
              </a:rPr>
              <a:t>②</a:t>
            </a:r>
            <a:r>
              <a:rPr lang="ja-JP" altLang="en-US" sz="2400" dirty="0" smtClean="0">
                <a:latin typeface="+mn-ea"/>
              </a:rPr>
              <a:t>　まちづくり局建築工事等積算情報の改定点</a:t>
            </a:r>
            <a:endParaRPr lang="ja-JP" altLang="en-US" sz="2400" dirty="0">
              <a:latin typeface="+mn-ea"/>
            </a:endParaRPr>
          </a:p>
        </p:txBody>
      </p:sp>
      <p:sp>
        <p:nvSpPr>
          <p:cNvPr id="2" name="正方形/長方形 1"/>
          <p:cNvSpPr/>
          <p:nvPr/>
        </p:nvSpPr>
        <p:spPr>
          <a:xfrm>
            <a:off x="5365694" y="3284984"/>
            <a:ext cx="5824222" cy="1200329"/>
          </a:xfrm>
          <a:prstGeom prst="rect">
            <a:avLst/>
          </a:prstGeom>
        </p:spPr>
        <p:txBody>
          <a:bodyPr wrap="square">
            <a:spAutoFit/>
          </a:bodyPr>
          <a:lstStyle/>
          <a:p>
            <a:r>
              <a:rPr lang="ja-JP" altLang="en-US" sz="2400" dirty="0">
                <a:solidFill>
                  <a:srgbClr val="FF0000"/>
                </a:solidFill>
              </a:rPr>
              <a:t>標準単価について、昨今の物価変動や他都市の動向を鑑み令和５年度は年３回（７月・１１月・３月）の改定とする。</a:t>
            </a:r>
          </a:p>
        </p:txBody>
      </p:sp>
      <p:sp>
        <p:nvSpPr>
          <p:cNvPr id="5" name="正方形/長方形 4"/>
          <p:cNvSpPr/>
          <p:nvPr/>
        </p:nvSpPr>
        <p:spPr>
          <a:xfrm>
            <a:off x="1127448" y="1514274"/>
            <a:ext cx="6497291" cy="430887"/>
          </a:xfrm>
          <a:prstGeom prst="rect">
            <a:avLst/>
          </a:prstGeom>
        </p:spPr>
        <p:txBody>
          <a:bodyPr wrap="none">
            <a:spAutoFit/>
          </a:bodyPr>
          <a:lstStyle/>
          <a:p>
            <a:r>
              <a:rPr lang="ja-JP" altLang="en-US" sz="2200" dirty="0" smtClean="0"/>
              <a:t>（２）</a:t>
            </a:r>
            <a:r>
              <a:rPr lang="ja-JP" altLang="en-US" sz="2200" dirty="0"/>
              <a:t>標準単価の改定頻度の変更（令和５年</a:t>
            </a:r>
            <a:r>
              <a:rPr lang="en-US" altLang="ja-JP" sz="2200" dirty="0"/>
              <a:t>11</a:t>
            </a:r>
            <a:r>
              <a:rPr lang="ja-JP" altLang="en-US" sz="2200" dirty="0"/>
              <a:t>月改定）</a:t>
            </a:r>
          </a:p>
        </p:txBody>
      </p:sp>
    </p:spTree>
    <p:extLst>
      <p:ext uri="{BB962C8B-B14F-4D97-AF65-F5344CB8AC3E}">
        <p14:creationId xmlns:p14="http://schemas.microsoft.com/office/powerpoint/2010/main" val="177530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4598" y="1615345"/>
            <a:ext cx="3341463" cy="4741006"/>
          </a:xfrm>
          <a:prstGeom prst="rect">
            <a:avLst/>
          </a:prstGeom>
          <a:ln>
            <a:solidFill>
              <a:schemeClr val="tx1"/>
            </a:solidFill>
          </a:ln>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a:t>
            </a:fld>
            <a:endParaRPr kumimoji="1" lang="ja-JP" altLang="en-US" dirty="0"/>
          </a:p>
        </p:txBody>
      </p:sp>
      <p:sp>
        <p:nvSpPr>
          <p:cNvPr id="6" name="正方形/長方形 5"/>
          <p:cNvSpPr/>
          <p:nvPr/>
        </p:nvSpPr>
        <p:spPr>
          <a:xfrm>
            <a:off x="277144" y="41714"/>
            <a:ext cx="11305256"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a:t>
            </a:r>
            <a:r>
              <a:rPr lang="ja-JP" altLang="en-US" sz="3200" dirty="0">
                <a:solidFill>
                  <a:srgbClr val="00B050"/>
                </a:solidFill>
                <a:latin typeface="+mn-ea"/>
              </a:rPr>
              <a:t>令和５年版</a:t>
            </a:r>
            <a:r>
              <a:rPr lang="ja-JP" altLang="en-US" sz="3200" dirty="0" smtClean="0">
                <a:solidFill>
                  <a:srgbClr val="00B050"/>
                </a:solidFill>
                <a:latin typeface="+mn-ea"/>
              </a:rPr>
              <a:t>」　　　</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8" name="正方形/長方形 7"/>
          <p:cNvSpPr/>
          <p:nvPr/>
        </p:nvSpPr>
        <p:spPr>
          <a:xfrm>
            <a:off x="983432" y="1591629"/>
            <a:ext cx="6558021" cy="769441"/>
          </a:xfrm>
          <a:prstGeom prst="rect">
            <a:avLst/>
          </a:prstGeom>
        </p:spPr>
        <p:txBody>
          <a:bodyPr wrap="square">
            <a:spAutoFit/>
          </a:bodyPr>
          <a:lstStyle/>
          <a:p>
            <a:r>
              <a:rPr lang="ja-JP" altLang="en-US" sz="4400" u="sng" dirty="0" smtClean="0">
                <a:solidFill>
                  <a:srgbClr val="FF0000"/>
                </a:solidFill>
                <a:latin typeface="+mn-ea"/>
              </a:rPr>
              <a:t>大幅な改定はありません。</a:t>
            </a:r>
            <a:endParaRPr lang="en-US" altLang="ja-JP" sz="4400" u="sng" dirty="0">
              <a:solidFill>
                <a:srgbClr val="FF0000"/>
              </a:solidFill>
              <a:latin typeface="+mn-ea"/>
            </a:endParaRPr>
          </a:p>
        </p:txBody>
      </p:sp>
      <p:sp>
        <p:nvSpPr>
          <p:cNvPr id="10" name="正方形/長方形 9"/>
          <p:cNvSpPr/>
          <p:nvPr/>
        </p:nvSpPr>
        <p:spPr>
          <a:xfrm>
            <a:off x="1127448" y="4339894"/>
            <a:ext cx="5400600" cy="400110"/>
          </a:xfrm>
          <a:prstGeom prst="rect">
            <a:avLst/>
          </a:prstGeom>
        </p:spPr>
        <p:txBody>
          <a:bodyPr wrap="square">
            <a:spAutoFit/>
          </a:bodyPr>
          <a:lstStyle/>
          <a:p>
            <a:r>
              <a:rPr lang="ja-JP" altLang="en-US" sz="2000" dirty="0" smtClean="0">
                <a:latin typeface="+mn-ea"/>
              </a:rPr>
              <a:t>③　</a:t>
            </a:r>
            <a:r>
              <a:rPr lang="ja-JP" altLang="en-US" sz="2000" dirty="0">
                <a:latin typeface="+mn-ea"/>
              </a:rPr>
              <a:t>墜落制止用器具（フルハーネス型</a:t>
            </a:r>
            <a:r>
              <a:rPr lang="ja-JP" altLang="en-US" sz="2000" dirty="0" smtClean="0">
                <a:latin typeface="+mn-ea"/>
              </a:rPr>
              <a:t>）</a:t>
            </a:r>
            <a:r>
              <a:rPr lang="ja-JP" altLang="en-US" sz="2000" dirty="0"/>
              <a:t>の着用</a:t>
            </a:r>
            <a:endParaRPr lang="en-US" altLang="ja-JP" sz="2000" dirty="0">
              <a:latin typeface="+mn-ea"/>
            </a:endParaRPr>
          </a:p>
        </p:txBody>
      </p:sp>
      <p:sp>
        <p:nvSpPr>
          <p:cNvPr id="11" name="正方形/長方形 10"/>
          <p:cNvSpPr/>
          <p:nvPr/>
        </p:nvSpPr>
        <p:spPr>
          <a:xfrm>
            <a:off x="1127448" y="5110041"/>
            <a:ext cx="6120680" cy="400110"/>
          </a:xfrm>
          <a:prstGeom prst="rect">
            <a:avLst/>
          </a:prstGeom>
        </p:spPr>
        <p:txBody>
          <a:bodyPr wrap="square">
            <a:spAutoFit/>
          </a:bodyPr>
          <a:lstStyle/>
          <a:p>
            <a:r>
              <a:rPr lang="ja-JP" altLang="en-US" sz="2000" dirty="0" smtClean="0">
                <a:latin typeface="+mn-ea"/>
              </a:rPr>
              <a:t>④　</a:t>
            </a:r>
            <a:r>
              <a:rPr lang="ja-JP" altLang="en-US" sz="2000" dirty="0">
                <a:latin typeface="+mn-ea"/>
              </a:rPr>
              <a:t>特管理産業廃棄物管理責任者</a:t>
            </a:r>
            <a:r>
              <a:rPr lang="ja-JP" altLang="en-US" sz="2000" dirty="0" smtClean="0">
                <a:latin typeface="+mn-ea"/>
              </a:rPr>
              <a:t>の資格証明の提出</a:t>
            </a:r>
            <a:endParaRPr lang="en-US" altLang="ja-JP" sz="2000" dirty="0" smtClean="0">
              <a:latin typeface="+mn-ea"/>
            </a:endParaRPr>
          </a:p>
        </p:txBody>
      </p:sp>
      <p:sp>
        <p:nvSpPr>
          <p:cNvPr id="12" name="正方形/長方形 11"/>
          <p:cNvSpPr/>
          <p:nvPr/>
        </p:nvSpPr>
        <p:spPr>
          <a:xfrm>
            <a:off x="1127448" y="4301919"/>
            <a:ext cx="5112568" cy="461665"/>
          </a:xfrm>
          <a:prstGeom prst="rect">
            <a:avLst/>
          </a:prstGeom>
        </p:spPr>
        <p:txBody>
          <a:bodyPr wrap="square">
            <a:spAutoFit/>
          </a:bodyPr>
          <a:lstStyle/>
          <a:p>
            <a:endParaRPr lang="en-US" altLang="ja-JP" sz="2400" dirty="0">
              <a:latin typeface="+mn-ea"/>
            </a:endParaRPr>
          </a:p>
        </p:txBody>
      </p:sp>
      <p:sp>
        <p:nvSpPr>
          <p:cNvPr id="14" name="正方形/長方形 13"/>
          <p:cNvSpPr/>
          <p:nvPr/>
        </p:nvSpPr>
        <p:spPr>
          <a:xfrm>
            <a:off x="1127448" y="2839193"/>
            <a:ext cx="6120680" cy="400110"/>
          </a:xfrm>
          <a:prstGeom prst="rect">
            <a:avLst/>
          </a:prstGeom>
        </p:spPr>
        <p:txBody>
          <a:bodyPr wrap="square">
            <a:spAutoFit/>
          </a:bodyPr>
          <a:lstStyle/>
          <a:p>
            <a:r>
              <a:rPr lang="ja-JP" altLang="en-US" sz="2000" dirty="0">
                <a:latin typeface="+mn-ea"/>
              </a:rPr>
              <a:t>①</a:t>
            </a:r>
            <a:r>
              <a:rPr lang="ja-JP" altLang="en-US" sz="2000" dirty="0" smtClean="0">
                <a:latin typeface="+mn-ea"/>
              </a:rPr>
              <a:t>　</a:t>
            </a:r>
            <a:r>
              <a:rPr lang="ja-JP" altLang="en-US" sz="2000" dirty="0"/>
              <a:t>工事実績情報（</a:t>
            </a:r>
            <a:r>
              <a:rPr lang="en-US" altLang="ja-JP" sz="2000" dirty="0"/>
              <a:t>CORINS</a:t>
            </a:r>
            <a:r>
              <a:rPr lang="ja-JP" altLang="en-US" sz="2000" dirty="0"/>
              <a:t>）の作成及び</a:t>
            </a:r>
            <a:r>
              <a:rPr lang="ja-JP" altLang="en-US" sz="2000" dirty="0" smtClean="0"/>
              <a:t>登録の補足</a:t>
            </a:r>
            <a:endParaRPr lang="en-US" altLang="ja-JP" sz="2000" dirty="0">
              <a:latin typeface="+mn-ea"/>
            </a:endParaRPr>
          </a:p>
        </p:txBody>
      </p:sp>
      <p:sp>
        <p:nvSpPr>
          <p:cNvPr id="15" name="正方形/長方形 14"/>
          <p:cNvSpPr/>
          <p:nvPr/>
        </p:nvSpPr>
        <p:spPr>
          <a:xfrm>
            <a:off x="1127448" y="3611023"/>
            <a:ext cx="5256584" cy="400110"/>
          </a:xfrm>
          <a:prstGeom prst="rect">
            <a:avLst/>
          </a:prstGeom>
        </p:spPr>
        <p:txBody>
          <a:bodyPr wrap="square">
            <a:spAutoFit/>
          </a:bodyPr>
          <a:lstStyle/>
          <a:p>
            <a:r>
              <a:rPr lang="ja-JP" altLang="en-US" sz="2000" dirty="0">
                <a:latin typeface="+mn-ea"/>
              </a:rPr>
              <a:t>②</a:t>
            </a:r>
            <a:r>
              <a:rPr lang="ja-JP" altLang="en-US" sz="2000" dirty="0" smtClean="0">
                <a:latin typeface="+mn-ea"/>
              </a:rPr>
              <a:t>　</a:t>
            </a:r>
            <a:r>
              <a:rPr lang="ja-JP" altLang="en-US" sz="2000" dirty="0"/>
              <a:t>設計図書及び工事関係図書の</a:t>
            </a:r>
            <a:r>
              <a:rPr lang="ja-JP" altLang="en-US" sz="2000" dirty="0" smtClean="0"/>
              <a:t>取扱い</a:t>
            </a:r>
            <a:endParaRPr lang="en-US" altLang="ja-JP" sz="2000" dirty="0" smtClean="0">
              <a:latin typeface="+mn-ea"/>
            </a:endParaRPr>
          </a:p>
        </p:txBody>
      </p:sp>
      <p:sp>
        <p:nvSpPr>
          <p:cNvPr id="16" name="正方形/長方形 15"/>
          <p:cNvSpPr/>
          <p:nvPr/>
        </p:nvSpPr>
        <p:spPr>
          <a:xfrm>
            <a:off x="1127448" y="5881182"/>
            <a:ext cx="5832648" cy="400110"/>
          </a:xfrm>
          <a:prstGeom prst="rect">
            <a:avLst/>
          </a:prstGeom>
        </p:spPr>
        <p:txBody>
          <a:bodyPr wrap="square">
            <a:spAutoFit/>
          </a:bodyPr>
          <a:lstStyle/>
          <a:p>
            <a:r>
              <a:rPr lang="ja-JP" altLang="en-US" sz="2000" dirty="0" smtClean="0">
                <a:latin typeface="+mn-ea"/>
              </a:rPr>
              <a:t>⑤　</a:t>
            </a:r>
            <a:r>
              <a:rPr lang="ja-JP" altLang="en-US" sz="2000" dirty="0">
                <a:latin typeface="+mn-ea"/>
              </a:rPr>
              <a:t>電子化に伴う「工事関係書類提出リスト」</a:t>
            </a:r>
            <a:r>
              <a:rPr lang="ja-JP" altLang="en-US" sz="2000" dirty="0" smtClean="0">
                <a:latin typeface="+mn-ea"/>
              </a:rPr>
              <a:t>の変更</a:t>
            </a:r>
            <a:endParaRPr lang="en-US" altLang="ja-JP" sz="2000" dirty="0" smtClean="0">
              <a:latin typeface="+mn-ea"/>
            </a:endParaRPr>
          </a:p>
        </p:txBody>
      </p:sp>
    </p:spTree>
    <p:custDataLst>
      <p:tags r:id="rId1"/>
    </p:custDataLst>
    <p:extLst>
      <p:ext uri="{BB962C8B-B14F-4D97-AF65-F5344CB8AC3E}">
        <p14:creationId xmlns:p14="http://schemas.microsoft.com/office/powerpoint/2010/main" val="2043978221"/>
      </p:ext>
    </p:extLst>
  </p:cSld>
  <p:clrMapOvr>
    <a:masterClrMapping/>
  </p:clrMapOvr>
  <mc:AlternateContent xmlns:mc="http://schemas.openxmlformats.org/markup-compatibility/2006" xmlns:p14="http://schemas.microsoft.com/office/powerpoint/2010/main">
    <mc:Choice Requires="p14">
      <p:transition spd="slow" p14:dur="2000" advTm="36900"/>
    </mc:Choice>
    <mc:Fallback xmlns="">
      <p:transition spd="slow" advTm="3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30</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2" name="図 1"/>
          <p:cNvPicPr>
            <a:picLocks noChangeAspect="1"/>
          </p:cNvPicPr>
          <p:nvPr/>
        </p:nvPicPr>
        <p:blipFill>
          <a:blip r:embed="rId3"/>
          <a:stretch>
            <a:fillRect/>
          </a:stretch>
        </p:blipFill>
        <p:spPr>
          <a:xfrm>
            <a:off x="1904279" y="2060847"/>
            <a:ext cx="3039594" cy="4295503"/>
          </a:xfrm>
          <a:prstGeom prst="rect">
            <a:avLst/>
          </a:prstGeom>
          <a:ln>
            <a:solidFill>
              <a:schemeClr val="tx1"/>
            </a:solidFill>
          </a:ln>
        </p:spPr>
      </p:pic>
      <p:sp>
        <p:nvSpPr>
          <p:cNvPr id="5" name="正方形/長方形 4"/>
          <p:cNvSpPr/>
          <p:nvPr/>
        </p:nvSpPr>
        <p:spPr>
          <a:xfrm>
            <a:off x="2189425" y="5290321"/>
            <a:ext cx="2710904" cy="6592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911424" y="1030265"/>
            <a:ext cx="10526960" cy="681899"/>
          </a:xfrm>
          <a:prstGeom prst="rect">
            <a:avLst/>
          </a:prstGeom>
          <a:noFill/>
        </p:spPr>
        <p:txBody>
          <a:bodyPr wrap="square">
            <a:noAutofit/>
          </a:bodyPr>
          <a:lstStyle/>
          <a:p>
            <a:r>
              <a:rPr lang="ja-JP" altLang="en-US" sz="2400" dirty="0">
                <a:latin typeface="+mn-ea"/>
              </a:rPr>
              <a:t>②</a:t>
            </a:r>
            <a:r>
              <a:rPr lang="ja-JP" altLang="en-US" sz="2400" dirty="0" smtClean="0">
                <a:latin typeface="+mn-ea"/>
              </a:rPr>
              <a:t>　まちづくり局建築工事等積算情報の改定点</a:t>
            </a:r>
            <a:endParaRPr lang="ja-JP" altLang="en-US" sz="2400" dirty="0">
              <a:latin typeface="+mn-ea"/>
            </a:endParaRPr>
          </a:p>
        </p:txBody>
      </p:sp>
      <p:sp>
        <p:nvSpPr>
          <p:cNvPr id="7" name="正方形/長方形 6"/>
          <p:cNvSpPr/>
          <p:nvPr/>
        </p:nvSpPr>
        <p:spPr>
          <a:xfrm>
            <a:off x="5238439" y="2544107"/>
            <a:ext cx="6096000" cy="3416320"/>
          </a:xfrm>
          <a:prstGeom prst="rect">
            <a:avLst/>
          </a:prstGeom>
        </p:spPr>
        <p:txBody>
          <a:bodyPr>
            <a:spAutoFit/>
          </a:bodyPr>
          <a:lstStyle/>
          <a:p>
            <a:pPr marL="87313" indent="-87313"/>
            <a:r>
              <a:rPr lang="ja-JP" altLang="en-US" sz="2000" dirty="0" smtClean="0">
                <a:solidFill>
                  <a:srgbClr val="FF0000"/>
                </a:solidFill>
              </a:rPr>
              <a:t>・</a:t>
            </a:r>
            <a:r>
              <a:rPr lang="ja-JP" altLang="ja-JP" sz="2000" dirty="0" smtClean="0">
                <a:solidFill>
                  <a:srgbClr val="FF0000"/>
                </a:solidFill>
              </a:rPr>
              <a:t>材料</a:t>
            </a:r>
            <a:r>
              <a:rPr lang="ja-JP" altLang="ja-JP" sz="2000" dirty="0">
                <a:solidFill>
                  <a:srgbClr val="FF0000"/>
                </a:solidFill>
              </a:rPr>
              <a:t>単価については、「建設物価」及び「積算資料」の</a:t>
            </a:r>
            <a:r>
              <a:rPr lang="ja-JP" altLang="ja-JP" sz="2000" u="sng" dirty="0">
                <a:solidFill>
                  <a:srgbClr val="FF0000"/>
                </a:solidFill>
              </a:rPr>
              <a:t>各改定月の前月号</a:t>
            </a:r>
            <a:r>
              <a:rPr lang="ja-JP" altLang="ja-JP" sz="2000" dirty="0">
                <a:solidFill>
                  <a:srgbClr val="FF0000"/>
                </a:solidFill>
              </a:rPr>
              <a:t>に掲載されている価格を参考に設定する。</a:t>
            </a:r>
            <a:endParaRPr lang="en-US" altLang="ja-JP" sz="2000" dirty="0">
              <a:solidFill>
                <a:srgbClr val="FF0000"/>
              </a:solidFill>
            </a:endParaRPr>
          </a:p>
          <a:p>
            <a:pPr marL="174625" indent="-87313"/>
            <a:r>
              <a:rPr lang="ja-JP" altLang="en-US" dirty="0" smtClean="0">
                <a:solidFill>
                  <a:srgbClr val="FF0000"/>
                </a:solidFill>
              </a:rPr>
              <a:t>１１月</a:t>
            </a:r>
            <a:r>
              <a:rPr lang="ja-JP" altLang="en-US" dirty="0">
                <a:solidFill>
                  <a:srgbClr val="FF0000"/>
                </a:solidFill>
              </a:rPr>
              <a:t>改定</a:t>
            </a:r>
            <a:r>
              <a:rPr lang="ja-JP" altLang="en-US" dirty="0" smtClean="0">
                <a:solidFill>
                  <a:srgbClr val="FF0000"/>
                </a:solidFill>
              </a:rPr>
              <a:t>→</a:t>
            </a:r>
            <a:r>
              <a:rPr lang="ja-JP" altLang="ja-JP" dirty="0">
                <a:solidFill>
                  <a:srgbClr val="FF0000"/>
                </a:solidFill>
              </a:rPr>
              <a:t> ２０２３年</a:t>
            </a:r>
            <a:r>
              <a:rPr lang="ja-JP" altLang="en-US" dirty="0" smtClean="0">
                <a:solidFill>
                  <a:srgbClr val="FF0000"/>
                </a:solidFill>
              </a:rPr>
              <a:t>１０月号</a:t>
            </a:r>
            <a:r>
              <a:rPr lang="ja-JP" altLang="en-US" dirty="0">
                <a:solidFill>
                  <a:srgbClr val="FF0000"/>
                </a:solidFill>
              </a:rPr>
              <a:t>， </a:t>
            </a:r>
            <a:r>
              <a:rPr lang="ja-JP" altLang="en-US" dirty="0" smtClean="0">
                <a:solidFill>
                  <a:srgbClr val="FF0000"/>
                </a:solidFill>
              </a:rPr>
              <a:t>３月</a:t>
            </a:r>
            <a:r>
              <a:rPr lang="ja-JP" altLang="en-US" dirty="0">
                <a:solidFill>
                  <a:srgbClr val="FF0000"/>
                </a:solidFill>
              </a:rPr>
              <a:t>改定</a:t>
            </a:r>
            <a:r>
              <a:rPr lang="ja-JP" altLang="en-US" dirty="0" smtClean="0">
                <a:solidFill>
                  <a:srgbClr val="FF0000"/>
                </a:solidFill>
              </a:rPr>
              <a:t>→</a:t>
            </a:r>
            <a:r>
              <a:rPr lang="ja-JP" altLang="ja-JP" dirty="0">
                <a:solidFill>
                  <a:srgbClr val="FF0000"/>
                </a:solidFill>
              </a:rPr>
              <a:t> </a:t>
            </a:r>
            <a:r>
              <a:rPr lang="ja-JP" altLang="ja-JP" dirty="0" smtClean="0">
                <a:solidFill>
                  <a:srgbClr val="FF0000"/>
                </a:solidFill>
              </a:rPr>
              <a:t>２０２</a:t>
            </a:r>
            <a:r>
              <a:rPr lang="ja-JP" altLang="en-US" dirty="0" smtClean="0">
                <a:solidFill>
                  <a:srgbClr val="FF0000"/>
                </a:solidFill>
              </a:rPr>
              <a:t>４</a:t>
            </a:r>
            <a:r>
              <a:rPr lang="ja-JP" altLang="ja-JP" dirty="0" smtClean="0">
                <a:solidFill>
                  <a:srgbClr val="FF0000"/>
                </a:solidFill>
              </a:rPr>
              <a:t>年</a:t>
            </a:r>
            <a:r>
              <a:rPr lang="ja-JP" altLang="en-US" dirty="0" smtClean="0">
                <a:solidFill>
                  <a:srgbClr val="FF0000"/>
                </a:solidFill>
              </a:rPr>
              <a:t>２月号</a:t>
            </a:r>
            <a:endParaRPr lang="en-US" altLang="ja-JP" dirty="0">
              <a:solidFill>
                <a:srgbClr val="FF0000"/>
              </a:solidFill>
            </a:endParaRPr>
          </a:p>
          <a:p>
            <a:pPr marL="174625" indent="-87313"/>
            <a:r>
              <a:rPr lang="ja-JP" altLang="ja-JP" dirty="0">
                <a:solidFill>
                  <a:srgbClr val="FF0000"/>
                </a:solidFill>
              </a:rPr>
              <a:t>（令和５年７月改定については、２０２３年３月号</a:t>
            </a:r>
            <a:r>
              <a:rPr lang="ja-JP" altLang="ja-JP" dirty="0" smtClean="0">
                <a:solidFill>
                  <a:srgbClr val="FF0000"/>
                </a:solidFill>
              </a:rPr>
              <a:t>）</a:t>
            </a:r>
            <a:endParaRPr lang="en-US" altLang="ja-JP" dirty="0" smtClean="0">
              <a:solidFill>
                <a:srgbClr val="FF0000"/>
              </a:solidFill>
            </a:endParaRPr>
          </a:p>
          <a:p>
            <a:pPr marL="174625" indent="-87313"/>
            <a:endParaRPr lang="en-US" altLang="ja-JP" sz="2000" dirty="0" smtClean="0">
              <a:solidFill>
                <a:srgbClr val="FF0000"/>
              </a:solidFill>
            </a:endParaRPr>
          </a:p>
          <a:p>
            <a:pPr marL="87313" indent="-87313"/>
            <a:r>
              <a:rPr lang="ja-JP" altLang="en-US" sz="2000" dirty="0">
                <a:solidFill>
                  <a:srgbClr val="FF0000"/>
                </a:solidFill>
              </a:rPr>
              <a:t>・</a:t>
            </a:r>
            <a:r>
              <a:rPr lang="ja-JP" altLang="en-US" sz="2000" dirty="0" smtClean="0">
                <a:solidFill>
                  <a:srgbClr val="FF0000"/>
                </a:solidFill>
              </a:rPr>
              <a:t>材工共</a:t>
            </a:r>
            <a:r>
              <a:rPr lang="ja-JP" altLang="en-US" sz="2000" dirty="0">
                <a:solidFill>
                  <a:srgbClr val="FF0000"/>
                </a:solidFill>
              </a:rPr>
              <a:t>単価については、「建築コスト情報」及び「建築施工単価」の各改定月の当 </a:t>
            </a:r>
            <a:r>
              <a:rPr lang="ja-JP" altLang="en-US" sz="2000" dirty="0" smtClean="0">
                <a:solidFill>
                  <a:srgbClr val="FF0000"/>
                </a:solidFill>
              </a:rPr>
              <a:t>該</a:t>
            </a:r>
            <a:r>
              <a:rPr lang="ja-JP" altLang="en-US" sz="2000" dirty="0">
                <a:solidFill>
                  <a:srgbClr val="FF0000"/>
                </a:solidFill>
              </a:rPr>
              <a:t>季刊号に掲載されている価格を参考に設定する</a:t>
            </a:r>
            <a:r>
              <a:rPr lang="ja-JP" altLang="en-US" sz="2000" dirty="0" smtClean="0">
                <a:solidFill>
                  <a:srgbClr val="FF0000"/>
                </a:solidFill>
              </a:rPr>
              <a:t>。</a:t>
            </a:r>
            <a:endParaRPr lang="en-US" altLang="ja-JP" sz="2000" dirty="0" smtClean="0">
              <a:solidFill>
                <a:srgbClr val="FF0000"/>
              </a:solidFill>
            </a:endParaRPr>
          </a:p>
          <a:p>
            <a:pPr marL="87313"/>
            <a:r>
              <a:rPr lang="ja-JP" altLang="en-US" dirty="0" smtClean="0">
                <a:solidFill>
                  <a:srgbClr val="FF0000"/>
                </a:solidFill>
              </a:rPr>
              <a:t>１１月</a:t>
            </a:r>
            <a:r>
              <a:rPr lang="ja-JP" altLang="en-US" dirty="0">
                <a:solidFill>
                  <a:srgbClr val="FF0000"/>
                </a:solidFill>
              </a:rPr>
              <a:t>改定</a:t>
            </a:r>
            <a:r>
              <a:rPr lang="ja-JP" altLang="en-US" dirty="0" smtClean="0">
                <a:solidFill>
                  <a:srgbClr val="FF0000"/>
                </a:solidFill>
              </a:rPr>
              <a:t>→</a:t>
            </a:r>
            <a:r>
              <a:rPr lang="ja-JP" altLang="en-US" dirty="0">
                <a:solidFill>
                  <a:srgbClr val="FF0000"/>
                </a:solidFill>
              </a:rPr>
              <a:t> ２０２３年</a:t>
            </a:r>
            <a:r>
              <a:rPr lang="ja-JP" altLang="en-US" dirty="0" smtClean="0">
                <a:solidFill>
                  <a:srgbClr val="FF0000"/>
                </a:solidFill>
              </a:rPr>
              <a:t>秋号</a:t>
            </a:r>
            <a:r>
              <a:rPr lang="ja-JP" altLang="en-US" dirty="0">
                <a:solidFill>
                  <a:srgbClr val="FF0000"/>
                </a:solidFill>
              </a:rPr>
              <a:t>， ３月改定</a:t>
            </a:r>
            <a:r>
              <a:rPr lang="ja-JP" altLang="en-US" dirty="0" smtClean="0">
                <a:solidFill>
                  <a:srgbClr val="FF0000"/>
                </a:solidFill>
              </a:rPr>
              <a:t>→</a:t>
            </a:r>
            <a:r>
              <a:rPr lang="ja-JP" altLang="ja-JP" dirty="0">
                <a:solidFill>
                  <a:srgbClr val="FF0000"/>
                </a:solidFill>
              </a:rPr>
              <a:t> ２０２</a:t>
            </a:r>
            <a:r>
              <a:rPr lang="ja-JP" altLang="en-US" dirty="0">
                <a:solidFill>
                  <a:srgbClr val="FF0000"/>
                </a:solidFill>
              </a:rPr>
              <a:t>４</a:t>
            </a:r>
            <a:r>
              <a:rPr lang="ja-JP" altLang="ja-JP" dirty="0">
                <a:solidFill>
                  <a:srgbClr val="FF0000"/>
                </a:solidFill>
              </a:rPr>
              <a:t>年</a:t>
            </a:r>
            <a:r>
              <a:rPr lang="ja-JP" altLang="en-US" dirty="0" smtClean="0">
                <a:solidFill>
                  <a:srgbClr val="FF0000"/>
                </a:solidFill>
              </a:rPr>
              <a:t>冬号</a:t>
            </a:r>
            <a:endParaRPr lang="en-US" altLang="ja-JP" dirty="0">
              <a:solidFill>
                <a:srgbClr val="FF0000"/>
              </a:solidFill>
            </a:endParaRPr>
          </a:p>
          <a:p>
            <a:pPr indent="87313"/>
            <a:r>
              <a:rPr lang="ja-JP" altLang="en-US" dirty="0" smtClean="0">
                <a:solidFill>
                  <a:srgbClr val="FF0000"/>
                </a:solidFill>
              </a:rPr>
              <a:t>（</a:t>
            </a:r>
            <a:r>
              <a:rPr lang="ja-JP" altLang="en-US" dirty="0">
                <a:solidFill>
                  <a:srgbClr val="FF0000"/>
                </a:solidFill>
              </a:rPr>
              <a:t>令和５年７月改定については</a:t>
            </a:r>
            <a:r>
              <a:rPr lang="ja-JP" altLang="en-US" dirty="0" smtClean="0">
                <a:solidFill>
                  <a:srgbClr val="FF0000"/>
                </a:solidFill>
              </a:rPr>
              <a:t>、２０２３年</a:t>
            </a:r>
            <a:r>
              <a:rPr lang="ja-JP" altLang="en-US" dirty="0">
                <a:solidFill>
                  <a:srgbClr val="FF0000"/>
                </a:solidFill>
              </a:rPr>
              <a:t>１月</a:t>
            </a:r>
            <a:r>
              <a:rPr lang="en-US" altLang="ja-JP" dirty="0">
                <a:solidFill>
                  <a:srgbClr val="FF0000"/>
                </a:solidFill>
              </a:rPr>
              <a:t>〈</a:t>
            </a:r>
            <a:r>
              <a:rPr lang="ja-JP" altLang="en-US" dirty="0">
                <a:solidFill>
                  <a:srgbClr val="FF0000"/>
                </a:solidFill>
              </a:rPr>
              <a:t>冬号</a:t>
            </a:r>
            <a:r>
              <a:rPr lang="en-US" altLang="ja-JP" dirty="0">
                <a:solidFill>
                  <a:srgbClr val="FF0000"/>
                </a:solidFill>
              </a:rPr>
              <a:t>〉</a:t>
            </a:r>
            <a:r>
              <a:rPr lang="ja-JP" altLang="en-US" dirty="0">
                <a:solidFill>
                  <a:srgbClr val="FF0000"/>
                </a:solidFill>
              </a:rPr>
              <a:t>）</a:t>
            </a:r>
          </a:p>
        </p:txBody>
      </p:sp>
      <p:sp>
        <p:nvSpPr>
          <p:cNvPr id="6" name="正方形/長方形 5"/>
          <p:cNvSpPr/>
          <p:nvPr/>
        </p:nvSpPr>
        <p:spPr>
          <a:xfrm>
            <a:off x="1199456" y="1521671"/>
            <a:ext cx="7800528" cy="430887"/>
          </a:xfrm>
          <a:prstGeom prst="rect">
            <a:avLst/>
          </a:prstGeom>
        </p:spPr>
        <p:txBody>
          <a:bodyPr wrap="square">
            <a:spAutoFit/>
          </a:bodyPr>
          <a:lstStyle/>
          <a:p>
            <a:r>
              <a:rPr lang="ja-JP" altLang="en-US" sz="2200" dirty="0"/>
              <a:t>（２）標準単価の改定頻度の変更（令和５年</a:t>
            </a:r>
            <a:r>
              <a:rPr lang="en-US" altLang="ja-JP" sz="2200" dirty="0"/>
              <a:t>11</a:t>
            </a:r>
            <a:r>
              <a:rPr lang="ja-JP" altLang="en-US" sz="2200" dirty="0"/>
              <a:t>月改定</a:t>
            </a:r>
            <a:r>
              <a:rPr lang="ja-JP" altLang="en-US" sz="2200" dirty="0" smtClean="0"/>
              <a:t>）</a:t>
            </a:r>
            <a:endParaRPr lang="ja-JP" altLang="en-US" sz="2200" dirty="0"/>
          </a:p>
        </p:txBody>
      </p:sp>
    </p:spTree>
    <p:extLst>
      <p:ext uri="{BB962C8B-B14F-4D97-AF65-F5344CB8AC3E}">
        <p14:creationId xmlns:p14="http://schemas.microsoft.com/office/powerpoint/2010/main" val="42681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31</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6" name="図 5"/>
          <p:cNvPicPr>
            <a:picLocks noChangeAspect="1"/>
          </p:cNvPicPr>
          <p:nvPr/>
        </p:nvPicPr>
        <p:blipFill>
          <a:blip r:embed="rId3"/>
          <a:stretch>
            <a:fillRect/>
          </a:stretch>
        </p:blipFill>
        <p:spPr>
          <a:xfrm>
            <a:off x="1919536" y="2098320"/>
            <a:ext cx="3024337" cy="4261344"/>
          </a:xfrm>
          <a:prstGeom prst="rect">
            <a:avLst/>
          </a:prstGeom>
          <a:ln>
            <a:solidFill>
              <a:schemeClr val="tx1"/>
            </a:solidFill>
          </a:ln>
        </p:spPr>
      </p:pic>
      <p:sp>
        <p:nvSpPr>
          <p:cNvPr id="12" name="正方形/長方形 11"/>
          <p:cNvSpPr/>
          <p:nvPr/>
        </p:nvSpPr>
        <p:spPr>
          <a:xfrm>
            <a:off x="2351585" y="3259280"/>
            <a:ext cx="2520280" cy="3246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39416" y="989439"/>
            <a:ext cx="10526960" cy="681899"/>
          </a:xfrm>
          <a:prstGeom prst="rect">
            <a:avLst/>
          </a:prstGeom>
          <a:noFill/>
        </p:spPr>
        <p:txBody>
          <a:bodyPr wrap="square">
            <a:noAutofit/>
          </a:bodyPr>
          <a:lstStyle/>
          <a:p>
            <a:r>
              <a:rPr lang="ja-JP" altLang="en-US" sz="2400" dirty="0">
                <a:latin typeface="+mn-ea"/>
              </a:rPr>
              <a:t>②</a:t>
            </a:r>
            <a:r>
              <a:rPr lang="ja-JP" altLang="en-US" sz="2400" dirty="0" smtClean="0">
                <a:latin typeface="+mn-ea"/>
              </a:rPr>
              <a:t>　まちづくり局建築工事等積算情報の改定点</a:t>
            </a:r>
            <a:endParaRPr lang="ja-JP" altLang="en-US" sz="2400" dirty="0">
              <a:latin typeface="+mn-ea"/>
            </a:endParaRPr>
          </a:p>
        </p:txBody>
      </p:sp>
      <p:sp>
        <p:nvSpPr>
          <p:cNvPr id="7" name="正方形/長方形 6"/>
          <p:cNvSpPr/>
          <p:nvPr/>
        </p:nvSpPr>
        <p:spPr>
          <a:xfrm>
            <a:off x="5375922" y="3229014"/>
            <a:ext cx="5824222" cy="1569660"/>
          </a:xfrm>
          <a:prstGeom prst="rect">
            <a:avLst/>
          </a:prstGeom>
        </p:spPr>
        <p:txBody>
          <a:bodyPr wrap="square">
            <a:spAutoFit/>
          </a:bodyPr>
          <a:lstStyle/>
          <a:p>
            <a:r>
              <a:rPr lang="ja-JP" altLang="en-US" sz="2400" dirty="0">
                <a:solidFill>
                  <a:srgbClr val="FF0000"/>
                </a:solidFill>
              </a:rPr>
              <a:t>「その他」の率を「中間値」＋１％に</a:t>
            </a:r>
            <a:r>
              <a:rPr lang="ja-JP" altLang="en-US" sz="2400" dirty="0" smtClean="0">
                <a:solidFill>
                  <a:srgbClr val="FF0000"/>
                </a:solidFill>
              </a:rPr>
              <a:t>変更</a:t>
            </a:r>
            <a:endParaRPr lang="en-US" altLang="ja-JP" sz="2400" dirty="0" smtClean="0">
              <a:solidFill>
                <a:srgbClr val="FF0000"/>
              </a:solidFill>
            </a:endParaRPr>
          </a:p>
          <a:p>
            <a:r>
              <a:rPr lang="en-US" altLang="ja-JP" sz="2400" dirty="0" smtClean="0">
                <a:solidFill>
                  <a:srgbClr val="FF0000"/>
                </a:solidFill>
              </a:rPr>
              <a:t>【</a:t>
            </a:r>
            <a:r>
              <a:rPr lang="ja-JP" altLang="en-US" sz="2400" dirty="0">
                <a:solidFill>
                  <a:srgbClr val="FF0000"/>
                </a:solidFill>
              </a:rPr>
              <a:t>国の共通費基準等の改定による</a:t>
            </a:r>
            <a:r>
              <a:rPr lang="en-US" altLang="ja-JP" sz="2400" dirty="0">
                <a:solidFill>
                  <a:srgbClr val="FF0000"/>
                </a:solidFill>
              </a:rPr>
              <a:t>】 </a:t>
            </a:r>
          </a:p>
          <a:p>
            <a:r>
              <a:rPr lang="ja-JP" altLang="en-US" sz="2400" dirty="0" smtClean="0">
                <a:solidFill>
                  <a:srgbClr val="FF0000"/>
                </a:solidFill>
              </a:rPr>
              <a:t>（</a:t>
            </a:r>
            <a:r>
              <a:rPr lang="ja-JP" altLang="en-US" sz="2400" dirty="0">
                <a:solidFill>
                  <a:srgbClr val="FF0000"/>
                </a:solidFill>
              </a:rPr>
              <a:t>墜落制止用器具の費用を含めた環境安全費の計上分のため）</a:t>
            </a:r>
          </a:p>
        </p:txBody>
      </p:sp>
      <p:sp>
        <p:nvSpPr>
          <p:cNvPr id="5" name="正方形/長方形 4"/>
          <p:cNvSpPr/>
          <p:nvPr/>
        </p:nvSpPr>
        <p:spPr>
          <a:xfrm>
            <a:off x="1127448" y="1514274"/>
            <a:ext cx="7646645" cy="430887"/>
          </a:xfrm>
          <a:prstGeom prst="rect">
            <a:avLst/>
          </a:prstGeom>
        </p:spPr>
        <p:txBody>
          <a:bodyPr wrap="none">
            <a:spAutoFit/>
          </a:bodyPr>
          <a:lstStyle/>
          <a:p>
            <a:r>
              <a:rPr lang="ja-JP" altLang="en-US" sz="2200" dirty="0"/>
              <a:t>（３）「その他」の率を「中間値」＋１％に変更（令和５年７月改定）</a:t>
            </a:r>
          </a:p>
        </p:txBody>
      </p:sp>
    </p:spTree>
    <p:extLst>
      <p:ext uri="{BB962C8B-B14F-4D97-AF65-F5344CB8AC3E}">
        <p14:creationId xmlns:p14="http://schemas.microsoft.com/office/powerpoint/2010/main" val="27769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514" y="1899392"/>
            <a:ext cx="4807559" cy="4456959"/>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32</a:t>
            </a:fld>
            <a:endParaRPr kumimoji="1" lang="ja-JP" altLang="en-US" dirty="0"/>
          </a:p>
        </p:txBody>
      </p:sp>
      <p:sp>
        <p:nvSpPr>
          <p:cNvPr id="3" name="正方形/長方形 2"/>
          <p:cNvSpPr/>
          <p:nvPr/>
        </p:nvSpPr>
        <p:spPr>
          <a:xfrm>
            <a:off x="623392" y="103119"/>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9" name="正方形/長方形 8"/>
          <p:cNvSpPr/>
          <p:nvPr/>
        </p:nvSpPr>
        <p:spPr>
          <a:xfrm>
            <a:off x="1991544" y="5013176"/>
            <a:ext cx="3240360" cy="9361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431532" y="1300996"/>
            <a:ext cx="5607995" cy="792088"/>
          </a:xfrm>
          <a:prstGeom prst="rect">
            <a:avLst/>
          </a:prstGeom>
          <a:solidFill>
            <a:schemeClr val="bg1"/>
          </a:solidFill>
          <a:ln w="19050">
            <a:solidFill>
              <a:srgbClr val="FF0000"/>
            </a:solidFill>
          </a:ln>
        </p:spPr>
        <p:txBody>
          <a:bodyPr wrap="none" rtlCol="0" anchor="ctr" anchorCtr="1">
            <a:noAutofit/>
          </a:bodyPr>
          <a:lstStyle/>
          <a:p>
            <a:r>
              <a:rPr lang="ja-JP" altLang="en-US" sz="2400" dirty="0" smtClean="0">
                <a:solidFill>
                  <a:srgbClr val="FF0000"/>
                </a:solidFill>
              </a:rPr>
              <a:t>令和</a:t>
            </a:r>
            <a:r>
              <a:rPr lang="en-US" altLang="ja-JP" sz="2400" dirty="0" smtClean="0">
                <a:solidFill>
                  <a:srgbClr val="FF0000"/>
                </a:solidFill>
              </a:rPr>
              <a:t>5</a:t>
            </a:r>
            <a:r>
              <a:rPr lang="ja-JP" altLang="en-US" sz="2400" dirty="0" smtClean="0">
                <a:solidFill>
                  <a:srgbClr val="FF0000"/>
                </a:solidFill>
              </a:rPr>
              <a:t>年</a:t>
            </a:r>
            <a:r>
              <a:rPr lang="en-US" altLang="ja-JP" sz="2400" dirty="0" smtClean="0">
                <a:solidFill>
                  <a:srgbClr val="FF0000"/>
                </a:solidFill>
              </a:rPr>
              <a:t>7</a:t>
            </a:r>
            <a:r>
              <a:rPr lang="ja-JP" altLang="en-US" sz="2400" dirty="0" smtClean="0">
                <a:solidFill>
                  <a:srgbClr val="FF0000"/>
                </a:solidFill>
              </a:rPr>
              <a:t>月に改定後</a:t>
            </a:r>
            <a:r>
              <a:rPr lang="ja-JP" altLang="en-US" sz="2400" dirty="0">
                <a:solidFill>
                  <a:srgbClr val="FF0000"/>
                </a:solidFill>
              </a:rPr>
              <a:t>、</a:t>
            </a:r>
            <a:r>
              <a:rPr lang="en-US" altLang="ja-JP" sz="2400" dirty="0" smtClean="0">
                <a:solidFill>
                  <a:srgbClr val="FF0000"/>
                </a:solidFill>
              </a:rPr>
              <a:t>11</a:t>
            </a:r>
            <a:r>
              <a:rPr lang="ja-JP" altLang="en-US" sz="2400" dirty="0" smtClean="0">
                <a:solidFill>
                  <a:srgbClr val="FF0000"/>
                </a:solidFill>
              </a:rPr>
              <a:t>月に更に改定</a:t>
            </a:r>
            <a:endParaRPr kumimoji="1" lang="ja-JP" altLang="en-US" sz="2400" dirty="0">
              <a:solidFill>
                <a:srgbClr val="FF0000"/>
              </a:solidFill>
            </a:endParaRPr>
          </a:p>
        </p:txBody>
      </p:sp>
      <p:sp>
        <p:nvSpPr>
          <p:cNvPr id="8" name="正方形/長方形 7"/>
          <p:cNvSpPr/>
          <p:nvPr/>
        </p:nvSpPr>
        <p:spPr>
          <a:xfrm>
            <a:off x="839416" y="687894"/>
            <a:ext cx="10526960" cy="681899"/>
          </a:xfrm>
          <a:prstGeom prst="rect">
            <a:avLst/>
          </a:prstGeom>
          <a:noFill/>
        </p:spPr>
        <p:txBody>
          <a:bodyPr wrap="square">
            <a:noAutofit/>
          </a:bodyPr>
          <a:lstStyle/>
          <a:p>
            <a:r>
              <a:rPr lang="ja-JP" altLang="en-US" sz="2400" dirty="0">
                <a:latin typeface="+mn-ea"/>
              </a:rPr>
              <a:t>③</a:t>
            </a:r>
            <a:r>
              <a:rPr lang="ja-JP" altLang="en-US" sz="2400" dirty="0" smtClean="0">
                <a:latin typeface="+mn-ea"/>
              </a:rPr>
              <a:t>　公共建築工事積算基準等の運用の改定点</a:t>
            </a:r>
            <a:endParaRPr lang="ja-JP" altLang="en-US" sz="2400" dirty="0">
              <a:latin typeface="+mn-ea"/>
            </a:endParaRP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2184" y="1742957"/>
            <a:ext cx="3156749" cy="4494355"/>
          </a:xfrm>
          <a:prstGeom prst="rect">
            <a:avLst/>
          </a:prstGeom>
          <a:ln>
            <a:solidFill>
              <a:schemeClr val="tx1"/>
            </a:solidFill>
          </a:ln>
        </p:spPr>
      </p:pic>
    </p:spTree>
    <p:extLst>
      <p:ext uri="{BB962C8B-B14F-4D97-AF65-F5344CB8AC3E}">
        <p14:creationId xmlns:p14="http://schemas.microsoft.com/office/powerpoint/2010/main" val="112800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33</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「川崎市まちづくり局建築工事等積算基準」の主な改定点</a:t>
            </a:r>
            <a:endParaRPr lang="en-US" altLang="ja-JP" sz="3200" dirty="0">
              <a:solidFill>
                <a:srgbClr val="00B050"/>
              </a:solidFill>
            </a:endParaRPr>
          </a:p>
        </p:txBody>
      </p:sp>
      <p:sp>
        <p:nvSpPr>
          <p:cNvPr id="5" name="正方形/長方形 4"/>
          <p:cNvSpPr/>
          <p:nvPr/>
        </p:nvSpPr>
        <p:spPr>
          <a:xfrm>
            <a:off x="994822" y="1909336"/>
            <a:ext cx="7048724" cy="4708981"/>
          </a:xfrm>
          <a:prstGeom prst="rect">
            <a:avLst/>
          </a:prstGeom>
        </p:spPr>
        <p:txBody>
          <a:bodyPr wrap="none">
            <a:spAutoFit/>
          </a:bodyPr>
          <a:lstStyle/>
          <a:p>
            <a:r>
              <a:rPr lang="ja-JP" altLang="en-US" sz="2000" dirty="0"/>
              <a:t>（１）標準単価の改定頻度の変更（</a:t>
            </a:r>
            <a:r>
              <a:rPr lang="en-US" altLang="ja-JP" sz="2000" dirty="0"/>
              <a:t>11</a:t>
            </a:r>
            <a:r>
              <a:rPr lang="ja-JP" altLang="en-US" sz="2000" dirty="0"/>
              <a:t>月改定）</a:t>
            </a:r>
            <a:endParaRPr lang="en-US" altLang="ja-JP" sz="2000" dirty="0"/>
          </a:p>
          <a:p>
            <a:endParaRPr lang="en-US" altLang="ja-JP" sz="2000" dirty="0" smtClean="0"/>
          </a:p>
          <a:p>
            <a:r>
              <a:rPr lang="ja-JP" altLang="en-US" sz="2000" dirty="0" smtClean="0"/>
              <a:t>（</a:t>
            </a:r>
            <a:r>
              <a:rPr lang="ja-JP" altLang="en-US" sz="2000" dirty="0"/>
              <a:t>２</a:t>
            </a:r>
            <a:r>
              <a:rPr lang="ja-JP" altLang="en-US" sz="2000" dirty="0" smtClean="0"/>
              <a:t>）</a:t>
            </a:r>
            <a:r>
              <a:rPr lang="ja-JP" altLang="en-US" sz="2000" dirty="0"/>
              <a:t>「その他」の率を「中間値」＋１％に</a:t>
            </a:r>
            <a:r>
              <a:rPr lang="ja-JP" altLang="en-US" sz="2000" dirty="0" smtClean="0"/>
              <a:t>変更</a:t>
            </a:r>
            <a:endParaRPr lang="en-US" altLang="ja-JP" sz="2000" dirty="0"/>
          </a:p>
          <a:p>
            <a:r>
              <a:rPr lang="ja-JP" altLang="en-US" sz="2000" dirty="0" smtClean="0"/>
              <a:t>　　（墜落制止用器具の費用を含めた環境安全費の計上分）</a:t>
            </a:r>
            <a:endParaRPr lang="en-US" altLang="ja-JP" sz="2000" dirty="0" smtClean="0"/>
          </a:p>
          <a:p>
            <a:endParaRPr lang="en-US" altLang="ja-JP" sz="2000" dirty="0" smtClean="0"/>
          </a:p>
          <a:p>
            <a:r>
              <a:rPr lang="ja-JP" altLang="en-US" sz="2000" dirty="0" smtClean="0"/>
              <a:t>（</a:t>
            </a:r>
            <a:r>
              <a:rPr lang="ja-JP" altLang="en-US" sz="2000" dirty="0"/>
              <a:t>３）余裕期間制度の工期算定方法の</a:t>
            </a:r>
            <a:r>
              <a:rPr lang="ja-JP" altLang="en-US" sz="2000" dirty="0" smtClean="0"/>
              <a:t>追記</a:t>
            </a:r>
            <a:endParaRPr lang="en-US" altLang="ja-JP" sz="2000" dirty="0"/>
          </a:p>
          <a:p>
            <a:endParaRPr lang="en-US" altLang="ja-JP" sz="2000" dirty="0" smtClean="0"/>
          </a:p>
          <a:p>
            <a:r>
              <a:rPr lang="ja-JP" altLang="en-US" sz="2000" dirty="0"/>
              <a:t>（４</a:t>
            </a:r>
            <a:r>
              <a:rPr lang="ja-JP" altLang="en-US" sz="2000" dirty="0" smtClean="0"/>
              <a:t>）共通仮設費率に含む費用の追加 </a:t>
            </a:r>
            <a:endParaRPr lang="ja-JP" altLang="en-US" sz="2000" dirty="0"/>
          </a:p>
          <a:p>
            <a:r>
              <a:rPr lang="ja-JP" altLang="en-US" sz="2000" dirty="0"/>
              <a:t>　　（台風等災害に備えた災害防止</a:t>
            </a:r>
            <a:r>
              <a:rPr lang="ja-JP" altLang="en-US" sz="2000" dirty="0" smtClean="0"/>
              <a:t>対策に要する一般的な費用</a:t>
            </a:r>
            <a:r>
              <a:rPr lang="ja-JP" altLang="en-US" sz="2000" dirty="0"/>
              <a:t>）</a:t>
            </a:r>
            <a:endParaRPr lang="en-US" altLang="ja-JP" sz="2000" dirty="0"/>
          </a:p>
          <a:p>
            <a:endParaRPr lang="en-US" altLang="ja-JP" sz="2000" dirty="0" smtClean="0"/>
          </a:p>
          <a:p>
            <a:r>
              <a:rPr lang="ja-JP" altLang="en-US" sz="2000" dirty="0" smtClean="0"/>
              <a:t>（５）</a:t>
            </a:r>
            <a:r>
              <a:rPr lang="ja-JP" altLang="en-US" sz="2000" dirty="0"/>
              <a:t>積み上げによる共通仮設費の内容変更 </a:t>
            </a:r>
          </a:p>
          <a:p>
            <a:r>
              <a:rPr lang="ja-JP" altLang="en-US" sz="2000" dirty="0" smtClean="0"/>
              <a:t>　　（情報</a:t>
            </a:r>
            <a:r>
              <a:rPr lang="ja-JP" altLang="en-US" sz="2000" dirty="0"/>
              <a:t>システム費の</a:t>
            </a:r>
            <a:r>
              <a:rPr lang="ja-JP" altLang="en-US" sz="2000" dirty="0" smtClean="0"/>
              <a:t>追加）</a:t>
            </a:r>
            <a:endParaRPr lang="en-US" altLang="ja-JP" sz="2000" dirty="0"/>
          </a:p>
          <a:p>
            <a:endParaRPr lang="en-US" altLang="ja-JP" sz="2000" dirty="0" smtClean="0"/>
          </a:p>
          <a:p>
            <a:r>
              <a:rPr lang="ja-JP" altLang="en-US" sz="2000" dirty="0" smtClean="0"/>
              <a:t>（６）労務費</a:t>
            </a:r>
            <a:r>
              <a:rPr lang="ja-JP" altLang="en-US" sz="2000" dirty="0"/>
              <a:t>の比率が著しく少ない工事の記載を</a:t>
            </a:r>
            <a:r>
              <a:rPr lang="ja-JP" altLang="en-US" sz="2000" dirty="0" smtClean="0"/>
              <a:t>削除</a:t>
            </a:r>
            <a:endParaRPr lang="en-US" altLang="ja-JP" sz="2000" dirty="0"/>
          </a:p>
          <a:p>
            <a:endParaRPr lang="en-US" altLang="ja-JP" sz="2000" dirty="0"/>
          </a:p>
        </p:txBody>
      </p:sp>
      <p:sp>
        <p:nvSpPr>
          <p:cNvPr id="6" name="正方形/長方形 5"/>
          <p:cNvSpPr/>
          <p:nvPr/>
        </p:nvSpPr>
        <p:spPr>
          <a:xfrm>
            <a:off x="839416" y="1227437"/>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Tree>
    <p:extLst>
      <p:ext uri="{BB962C8B-B14F-4D97-AF65-F5344CB8AC3E}">
        <p14:creationId xmlns:p14="http://schemas.microsoft.com/office/powerpoint/2010/main" val="39882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34</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2120512"/>
            <a:ext cx="2994227" cy="4235839"/>
          </a:xfrm>
          <a:prstGeom prst="rect">
            <a:avLst/>
          </a:prstGeom>
          <a:ln>
            <a:solidFill>
              <a:schemeClr val="tx1"/>
            </a:solidFill>
          </a:ln>
        </p:spPr>
      </p:pic>
      <p:sp>
        <p:nvSpPr>
          <p:cNvPr id="11" name="正方形/長方形 10"/>
          <p:cNvSpPr/>
          <p:nvPr/>
        </p:nvSpPr>
        <p:spPr>
          <a:xfrm>
            <a:off x="2279576" y="3044771"/>
            <a:ext cx="2376263" cy="4805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839416" y="1015643"/>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
        <p:nvSpPr>
          <p:cNvPr id="14" name="正方形/長方形 13"/>
          <p:cNvSpPr/>
          <p:nvPr/>
        </p:nvSpPr>
        <p:spPr>
          <a:xfrm>
            <a:off x="5270376" y="3036320"/>
            <a:ext cx="6096000" cy="1938992"/>
          </a:xfrm>
          <a:prstGeom prst="rect">
            <a:avLst/>
          </a:prstGeom>
        </p:spPr>
        <p:txBody>
          <a:bodyPr>
            <a:spAutoFit/>
          </a:bodyPr>
          <a:lstStyle/>
          <a:p>
            <a:pPr marL="87313" indent="-87313"/>
            <a:r>
              <a:rPr lang="ja-JP" altLang="en-US" sz="2000" dirty="0" smtClean="0">
                <a:solidFill>
                  <a:srgbClr val="FF0000"/>
                </a:solidFill>
              </a:rPr>
              <a:t>・標準単価を</a:t>
            </a:r>
            <a:r>
              <a:rPr lang="ja-JP" altLang="en-US" sz="2000" dirty="0">
                <a:solidFill>
                  <a:srgbClr val="FF0000"/>
                </a:solidFill>
              </a:rPr>
              <a:t>原則、年３回（７月・１１月・３月</a:t>
            </a:r>
            <a:r>
              <a:rPr lang="ja-JP" altLang="en-US" sz="2000" dirty="0" smtClean="0">
                <a:solidFill>
                  <a:srgbClr val="FF0000"/>
                </a:solidFill>
              </a:rPr>
              <a:t>）の改定に変更（昨今</a:t>
            </a:r>
            <a:r>
              <a:rPr lang="ja-JP" altLang="en-US" sz="2000" dirty="0">
                <a:solidFill>
                  <a:srgbClr val="FF0000"/>
                </a:solidFill>
              </a:rPr>
              <a:t>の物価変動や他都市の動向を</a:t>
            </a:r>
            <a:r>
              <a:rPr lang="ja-JP" altLang="en-US" sz="2000" dirty="0" smtClean="0">
                <a:solidFill>
                  <a:srgbClr val="FF0000"/>
                </a:solidFill>
              </a:rPr>
              <a:t>鑑み）</a:t>
            </a:r>
            <a:endParaRPr lang="en-US" altLang="ja-JP" sz="2000" dirty="0" smtClean="0">
              <a:solidFill>
                <a:srgbClr val="FF0000"/>
              </a:solidFill>
            </a:endParaRPr>
          </a:p>
          <a:p>
            <a:pPr marL="87313"/>
            <a:r>
              <a:rPr lang="ja-JP" altLang="ja-JP" sz="2000" dirty="0">
                <a:solidFill>
                  <a:srgbClr val="FF0000"/>
                </a:solidFill>
              </a:rPr>
              <a:t>材料単価については、「建設物価」及び「積算資料」の</a:t>
            </a:r>
            <a:r>
              <a:rPr lang="ja-JP" altLang="ja-JP" sz="2000" u="sng" dirty="0">
                <a:solidFill>
                  <a:srgbClr val="FF0000"/>
                </a:solidFill>
              </a:rPr>
              <a:t>各改定月の前月号</a:t>
            </a:r>
            <a:r>
              <a:rPr lang="ja-JP" altLang="ja-JP" sz="2000" dirty="0">
                <a:solidFill>
                  <a:srgbClr val="FF0000"/>
                </a:solidFill>
              </a:rPr>
              <a:t>に掲載されている価格を参考に設定する。</a:t>
            </a:r>
            <a:endParaRPr lang="en-US" altLang="ja-JP" sz="2000" dirty="0">
              <a:solidFill>
                <a:srgbClr val="FF0000"/>
              </a:solidFill>
            </a:endParaRPr>
          </a:p>
          <a:p>
            <a:pPr marL="87313"/>
            <a:r>
              <a:rPr lang="ja-JP" altLang="ja-JP" sz="2000" dirty="0" smtClean="0">
                <a:solidFill>
                  <a:srgbClr val="FF0000"/>
                </a:solidFill>
              </a:rPr>
              <a:t>（</a:t>
            </a:r>
            <a:r>
              <a:rPr lang="ja-JP" altLang="ja-JP" sz="2000" dirty="0">
                <a:solidFill>
                  <a:srgbClr val="FF0000"/>
                </a:solidFill>
              </a:rPr>
              <a:t>令和５年７月改定については、２０２３年３月号</a:t>
            </a:r>
            <a:r>
              <a:rPr lang="ja-JP" altLang="ja-JP" sz="2000" dirty="0" smtClean="0">
                <a:solidFill>
                  <a:srgbClr val="FF0000"/>
                </a:solidFill>
              </a:rPr>
              <a:t>）</a:t>
            </a:r>
            <a:endParaRPr lang="en-US" altLang="ja-JP" sz="2000" dirty="0" smtClean="0">
              <a:solidFill>
                <a:srgbClr val="FF0000"/>
              </a:solidFill>
            </a:endParaRPr>
          </a:p>
        </p:txBody>
      </p:sp>
      <p:sp>
        <p:nvSpPr>
          <p:cNvPr id="2" name="正方形/長方形 1"/>
          <p:cNvSpPr/>
          <p:nvPr/>
        </p:nvSpPr>
        <p:spPr>
          <a:xfrm>
            <a:off x="1199456" y="1498578"/>
            <a:ext cx="5458546" cy="430887"/>
          </a:xfrm>
          <a:prstGeom prst="rect">
            <a:avLst/>
          </a:prstGeom>
        </p:spPr>
        <p:txBody>
          <a:bodyPr wrap="none">
            <a:spAutoFit/>
          </a:bodyPr>
          <a:lstStyle/>
          <a:p>
            <a:r>
              <a:rPr lang="ja-JP" altLang="en-US" sz="2200" dirty="0"/>
              <a:t>（１）標準単価の改定頻度の変更（</a:t>
            </a:r>
            <a:r>
              <a:rPr lang="en-US" altLang="ja-JP" sz="2200" dirty="0"/>
              <a:t>11</a:t>
            </a:r>
            <a:r>
              <a:rPr lang="ja-JP" altLang="en-US" sz="2200" dirty="0"/>
              <a:t>月改定）</a:t>
            </a:r>
          </a:p>
        </p:txBody>
      </p:sp>
    </p:spTree>
    <p:extLst>
      <p:ext uri="{BB962C8B-B14F-4D97-AF65-F5344CB8AC3E}">
        <p14:creationId xmlns:p14="http://schemas.microsoft.com/office/powerpoint/2010/main" val="138300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35</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2120512"/>
            <a:ext cx="2994227" cy="4235839"/>
          </a:xfrm>
          <a:prstGeom prst="rect">
            <a:avLst/>
          </a:prstGeom>
          <a:ln>
            <a:solidFill>
              <a:schemeClr val="tx1"/>
            </a:solidFill>
          </a:ln>
        </p:spPr>
      </p:pic>
      <p:sp>
        <p:nvSpPr>
          <p:cNvPr id="9" name="正方形/長方形 8"/>
          <p:cNvSpPr/>
          <p:nvPr/>
        </p:nvSpPr>
        <p:spPr>
          <a:xfrm>
            <a:off x="839416" y="1015643"/>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
        <p:nvSpPr>
          <p:cNvPr id="10" name="正方形/長方形 9"/>
          <p:cNvSpPr/>
          <p:nvPr/>
        </p:nvSpPr>
        <p:spPr>
          <a:xfrm>
            <a:off x="2279577" y="3861049"/>
            <a:ext cx="2376263" cy="1775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277070" y="3530769"/>
            <a:ext cx="6096000" cy="1015663"/>
          </a:xfrm>
          <a:prstGeom prst="rect">
            <a:avLst/>
          </a:prstGeom>
        </p:spPr>
        <p:txBody>
          <a:bodyPr>
            <a:spAutoFit/>
          </a:bodyPr>
          <a:lstStyle/>
          <a:p>
            <a:pPr marL="87313" indent="-87313"/>
            <a:r>
              <a:rPr lang="ja-JP" altLang="en-US" sz="2000" dirty="0" smtClean="0">
                <a:solidFill>
                  <a:srgbClr val="FF0000"/>
                </a:solidFill>
              </a:rPr>
              <a:t>・歩掛りの「</a:t>
            </a:r>
            <a:r>
              <a:rPr lang="ja-JP" altLang="en-US" sz="2000" dirty="0">
                <a:solidFill>
                  <a:srgbClr val="FF0000"/>
                </a:solidFill>
              </a:rPr>
              <a:t>その他」の率を「中間値」＋１％に</a:t>
            </a:r>
            <a:r>
              <a:rPr lang="ja-JP" altLang="en-US" sz="2000" dirty="0" smtClean="0">
                <a:solidFill>
                  <a:srgbClr val="FF0000"/>
                </a:solidFill>
              </a:rPr>
              <a:t>変更</a:t>
            </a:r>
            <a:endParaRPr lang="en-US" altLang="ja-JP" sz="2000" dirty="0" smtClean="0">
              <a:solidFill>
                <a:srgbClr val="FF0000"/>
              </a:solidFill>
            </a:endParaRPr>
          </a:p>
          <a:p>
            <a:pPr marL="87313"/>
            <a:r>
              <a:rPr lang="ja-JP" altLang="en-US" sz="2000" dirty="0">
                <a:solidFill>
                  <a:srgbClr val="FF0000"/>
                </a:solidFill>
              </a:rPr>
              <a:t>（墜落制止用器具の費用を含めた環境安全費の計上分のため</a:t>
            </a:r>
            <a:r>
              <a:rPr lang="ja-JP" altLang="en-US" sz="2000" dirty="0" smtClean="0">
                <a:solidFill>
                  <a:srgbClr val="FF0000"/>
                </a:solidFill>
              </a:rPr>
              <a:t>）</a:t>
            </a:r>
            <a:endParaRPr lang="en-US" altLang="ja-JP" sz="2000" dirty="0">
              <a:solidFill>
                <a:srgbClr val="FF0000"/>
              </a:solidFill>
            </a:endParaRPr>
          </a:p>
        </p:txBody>
      </p:sp>
      <p:sp>
        <p:nvSpPr>
          <p:cNvPr id="2" name="正方形/長方形 1"/>
          <p:cNvSpPr/>
          <p:nvPr/>
        </p:nvSpPr>
        <p:spPr>
          <a:xfrm>
            <a:off x="1199456" y="1498578"/>
            <a:ext cx="5287025" cy="430887"/>
          </a:xfrm>
          <a:prstGeom prst="rect">
            <a:avLst/>
          </a:prstGeom>
        </p:spPr>
        <p:txBody>
          <a:bodyPr wrap="none">
            <a:spAutoFit/>
          </a:bodyPr>
          <a:lstStyle/>
          <a:p>
            <a:r>
              <a:rPr lang="ja-JP" altLang="en-US" sz="2200" dirty="0" smtClean="0"/>
              <a:t>（２）</a:t>
            </a:r>
            <a:r>
              <a:rPr lang="ja-JP" altLang="en-US" sz="2200" dirty="0"/>
              <a:t>「その他」の率を「中間値」＋１％に変更</a:t>
            </a:r>
            <a:endParaRPr lang="en-US" altLang="ja-JP" sz="2200" dirty="0"/>
          </a:p>
        </p:txBody>
      </p:sp>
    </p:spTree>
    <p:extLst>
      <p:ext uri="{BB962C8B-B14F-4D97-AF65-F5344CB8AC3E}">
        <p14:creationId xmlns:p14="http://schemas.microsoft.com/office/powerpoint/2010/main" val="41429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36</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2168452"/>
            <a:ext cx="3052319" cy="4212027"/>
          </a:xfrm>
          <a:prstGeom prst="rect">
            <a:avLst/>
          </a:prstGeom>
          <a:ln>
            <a:solidFill>
              <a:schemeClr val="tx1"/>
            </a:solidFill>
          </a:ln>
        </p:spPr>
      </p:pic>
      <p:sp>
        <p:nvSpPr>
          <p:cNvPr id="9" name="正方形/長方形 8"/>
          <p:cNvSpPr/>
          <p:nvPr/>
        </p:nvSpPr>
        <p:spPr>
          <a:xfrm>
            <a:off x="839416" y="1027763"/>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
        <p:nvSpPr>
          <p:cNvPr id="10" name="正方形/長方形 9"/>
          <p:cNvSpPr/>
          <p:nvPr/>
        </p:nvSpPr>
        <p:spPr>
          <a:xfrm>
            <a:off x="2423592" y="4263578"/>
            <a:ext cx="2160240" cy="306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270376" y="3356992"/>
            <a:ext cx="6096000" cy="2677656"/>
          </a:xfrm>
          <a:prstGeom prst="rect">
            <a:avLst/>
          </a:prstGeom>
        </p:spPr>
        <p:txBody>
          <a:bodyPr>
            <a:spAutoFit/>
          </a:bodyPr>
          <a:lstStyle/>
          <a:p>
            <a:r>
              <a:rPr lang="ja-JP" altLang="en-US" sz="2400" dirty="0" smtClean="0">
                <a:solidFill>
                  <a:srgbClr val="FF0000"/>
                </a:solidFill>
              </a:rPr>
              <a:t>共通仮設費率による算定で</a:t>
            </a:r>
            <a:endParaRPr lang="en-US" altLang="ja-JP" sz="2400" dirty="0" smtClean="0">
              <a:solidFill>
                <a:srgbClr val="FF0000"/>
              </a:solidFill>
            </a:endParaRPr>
          </a:p>
          <a:p>
            <a:r>
              <a:rPr lang="ja-JP" altLang="en-US" sz="2400" dirty="0" smtClean="0">
                <a:solidFill>
                  <a:srgbClr val="FF0000"/>
                </a:solidFill>
              </a:rPr>
              <a:t>余裕</a:t>
            </a:r>
            <a:r>
              <a:rPr lang="ja-JP" altLang="en-US" sz="2400" dirty="0">
                <a:solidFill>
                  <a:srgbClr val="FF0000"/>
                </a:solidFill>
              </a:rPr>
              <a:t>期間制度を活用する場合の工期Ｔ</a:t>
            </a:r>
            <a:r>
              <a:rPr lang="ja-JP" altLang="en-US" sz="2400" dirty="0" smtClean="0">
                <a:solidFill>
                  <a:srgbClr val="FF0000"/>
                </a:solidFill>
              </a:rPr>
              <a:t>の</a:t>
            </a:r>
            <a:endParaRPr lang="en-US" altLang="ja-JP" sz="2400" dirty="0" smtClean="0">
              <a:solidFill>
                <a:srgbClr val="FF0000"/>
              </a:solidFill>
            </a:endParaRPr>
          </a:p>
          <a:p>
            <a:r>
              <a:rPr lang="ja-JP" altLang="en-US" sz="2400" dirty="0" smtClean="0">
                <a:solidFill>
                  <a:srgbClr val="FF0000"/>
                </a:solidFill>
              </a:rPr>
              <a:t>算定</a:t>
            </a:r>
            <a:r>
              <a:rPr lang="ja-JP" altLang="en-US" sz="2400" dirty="0">
                <a:solidFill>
                  <a:srgbClr val="FF0000"/>
                </a:solidFill>
              </a:rPr>
              <a:t>方法を</a:t>
            </a:r>
            <a:r>
              <a:rPr lang="ja-JP" altLang="en-US" sz="2400" dirty="0" smtClean="0">
                <a:solidFill>
                  <a:srgbClr val="FF0000"/>
                </a:solidFill>
              </a:rPr>
              <a:t>追記</a:t>
            </a:r>
            <a:endParaRPr lang="en-US" altLang="ja-JP" sz="2400" dirty="0" smtClean="0">
              <a:solidFill>
                <a:srgbClr val="FF0000"/>
              </a:solidFill>
            </a:endParaRPr>
          </a:p>
          <a:p>
            <a:r>
              <a:rPr lang="en-US" altLang="ja-JP" sz="2400" dirty="0" smtClean="0">
                <a:solidFill>
                  <a:srgbClr val="FF0000"/>
                </a:solidFill>
              </a:rPr>
              <a:t>※</a:t>
            </a:r>
            <a:r>
              <a:rPr lang="ja-JP" altLang="en-US" sz="2400" dirty="0">
                <a:solidFill>
                  <a:srgbClr val="FF0000"/>
                </a:solidFill>
              </a:rPr>
              <a:t>余裕期間は工期Ｔに含まれないことを</a:t>
            </a:r>
            <a:r>
              <a:rPr lang="ja-JP" altLang="en-US" sz="2400" dirty="0" smtClean="0">
                <a:solidFill>
                  <a:srgbClr val="FF0000"/>
                </a:solidFill>
              </a:rPr>
              <a:t>明記</a:t>
            </a:r>
            <a:endParaRPr lang="en-US" altLang="ja-JP" sz="2400" dirty="0" smtClean="0">
              <a:solidFill>
                <a:srgbClr val="FF0000"/>
              </a:solidFill>
            </a:endParaRPr>
          </a:p>
          <a:p>
            <a:endParaRPr lang="en-US" altLang="ja-JP" sz="2400" dirty="0">
              <a:solidFill>
                <a:srgbClr val="FF0000"/>
              </a:solidFill>
            </a:endParaRPr>
          </a:p>
          <a:p>
            <a:r>
              <a:rPr lang="ja-JP" altLang="en-US" sz="2400" dirty="0">
                <a:solidFill>
                  <a:srgbClr val="FF0000"/>
                </a:solidFill>
              </a:rPr>
              <a:t>（現場管理費も同様） </a:t>
            </a:r>
          </a:p>
          <a:p>
            <a:r>
              <a:rPr lang="ja-JP" altLang="en-US" sz="2400" dirty="0" smtClean="0">
                <a:solidFill>
                  <a:srgbClr val="FF0000"/>
                </a:solidFill>
              </a:rPr>
              <a:t> </a:t>
            </a:r>
            <a:endParaRPr lang="en-US" altLang="ja-JP" sz="2400" dirty="0">
              <a:solidFill>
                <a:srgbClr val="FF0000"/>
              </a:solidFill>
            </a:endParaRPr>
          </a:p>
        </p:txBody>
      </p:sp>
      <p:sp>
        <p:nvSpPr>
          <p:cNvPr id="5" name="正方形/長方形 4"/>
          <p:cNvSpPr/>
          <p:nvPr/>
        </p:nvSpPr>
        <p:spPr>
          <a:xfrm>
            <a:off x="1199456" y="1486553"/>
            <a:ext cx="5173211" cy="430887"/>
          </a:xfrm>
          <a:prstGeom prst="rect">
            <a:avLst/>
          </a:prstGeom>
        </p:spPr>
        <p:txBody>
          <a:bodyPr wrap="none">
            <a:spAutoFit/>
          </a:bodyPr>
          <a:lstStyle/>
          <a:p>
            <a:r>
              <a:rPr lang="ja-JP" altLang="en-US" sz="2200" dirty="0"/>
              <a:t>（３）余裕期間制度の工期算定方法の追記</a:t>
            </a:r>
            <a:endParaRPr lang="en-US" altLang="ja-JP" sz="2200" dirty="0"/>
          </a:p>
        </p:txBody>
      </p:sp>
    </p:spTree>
    <p:extLst>
      <p:ext uri="{BB962C8B-B14F-4D97-AF65-F5344CB8AC3E}">
        <p14:creationId xmlns:p14="http://schemas.microsoft.com/office/powerpoint/2010/main" val="19091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37</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28" y="2018131"/>
            <a:ext cx="3024336" cy="4303370"/>
          </a:xfrm>
          <a:prstGeom prst="rect">
            <a:avLst/>
          </a:prstGeom>
          <a:ln>
            <a:solidFill>
              <a:schemeClr val="tx1"/>
            </a:solidFill>
          </a:ln>
        </p:spPr>
      </p:pic>
      <p:sp>
        <p:nvSpPr>
          <p:cNvPr id="9" name="正方形/長方形 8"/>
          <p:cNvSpPr/>
          <p:nvPr/>
        </p:nvSpPr>
        <p:spPr>
          <a:xfrm>
            <a:off x="839416" y="1002838"/>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
        <p:nvSpPr>
          <p:cNvPr id="10" name="正方形/長方形 9"/>
          <p:cNvSpPr/>
          <p:nvPr/>
        </p:nvSpPr>
        <p:spPr>
          <a:xfrm>
            <a:off x="2207568" y="2279613"/>
            <a:ext cx="2304256"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205873" y="2927685"/>
            <a:ext cx="6552728" cy="2246769"/>
          </a:xfrm>
          <a:prstGeom prst="rect">
            <a:avLst/>
          </a:prstGeom>
          <a:noFill/>
        </p:spPr>
        <p:txBody>
          <a:bodyPr wrap="square">
            <a:spAutoFit/>
          </a:bodyPr>
          <a:lstStyle/>
          <a:p>
            <a:r>
              <a:rPr lang="ja-JP" altLang="en-US" sz="2000" dirty="0" smtClean="0">
                <a:solidFill>
                  <a:srgbClr val="FF0000"/>
                </a:solidFill>
              </a:rPr>
              <a:t>共通仮設費率の留意事項</a:t>
            </a:r>
            <a:endParaRPr lang="en-US" altLang="ja-JP" sz="2000" dirty="0" smtClean="0">
              <a:solidFill>
                <a:srgbClr val="FF0000"/>
              </a:solidFill>
            </a:endParaRPr>
          </a:p>
          <a:p>
            <a:r>
              <a:rPr lang="ja-JP" altLang="en-US" sz="2000" dirty="0" smtClean="0">
                <a:solidFill>
                  <a:srgbClr val="FF0000"/>
                </a:solidFill>
              </a:rPr>
              <a:t>環境</a:t>
            </a:r>
            <a:r>
              <a:rPr lang="ja-JP" altLang="en-US" sz="2000" dirty="0">
                <a:solidFill>
                  <a:srgbClr val="FF0000"/>
                </a:solidFill>
              </a:rPr>
              <a:t>安全費に含まれる台風等災害に備えた災害防止</a:t>
            </a:r>
            <a:r>
              <a:rPr lang="ja-JP" altLang="en-US" sz="2000" dirty="0" smtClean="0">
                <a:solidFill>
                  <a:srgbClr val="FF0000"/>
                </a:solidFill>
              </a:rPr>
              <a:t>対策</a:t>
            </a:r>
            <a:endParaRPr lang="en-US" altLang="ja-JP" sz="2000" dirty="0" smtClean="0">
              <a:solidFill>
                <a:srgbClr val="FF0000"/>
              </a:solidFill>
            </a:endParaRPr>
          </a:p>
          <a:p>
            <a:r>
              <a:rPr lang="ja-JP" altLang="en-US" sz="2000" dirty="0" smtClean="0">
                <a:solidFill>
                  <a:srgbClr val="FF0000"/>
                </a:solidFill>
              </a:rPr>
              <a:t>に要する費用として一般的なものの詳細を明記</a:t>
            </a:r>
            <a:endParaRPr lang="en-US" altLang="ja-JP" sz="2000" dirty="0" smtClean="0">
              <a:solidFill>
                <a:srgbClr val="FF0000"/>
              </a:solidFill>
            </a:endParaRPr>
          </a:p>
          <a:p>
            <a:endParaRPr lang="en-US" altLang="ja-JP" sz="2000" dirty="0">
              <a:solidFill>
                <a:srgbClr val="FF0000"/>
              </a:solidFill>
            </a:endParaRPr>
          </a:p>
          <a:p>
            <a:r>
              <a:rPr lang="ja-JP" altLang="en-US" sz="2000" dirty="0">
                <a:solidFill>
                  <a:srgbClr val="FF0000"/>
                </a:solidFill>
              </a:rPr>
              <a:t>・屋外に存置された資材等の移動、養生に要する費用</a:t>
            </a:r>
          </a:p>
          <a:p>
            <a:r>
              <a:rPr lang="ja-JP" altLang="en-US" sz="2000" dirty="0">
                <a:solidFill>
                  <a:srgbClr val="FF0000"/>
                </a:solidFill>
              </a:rPr>
              <a:t>・外部足場の点検、補強、シート類の巻き上げ等に</a:t>
            </a:r>
            <a:r>
              <a:rPr lang="ja-JP" altLang="en-US" sz="2000" dirty="0" smtClean="0">
                <a:solidFill>
                  <a:srgbClr val="FF0000"/>
                </a:solidFill>
              </a:rPr>
              <a:t>要する</a:t>
            </a:r>
            <a:endParaRPr lang="en-US" altLang="ja-JP" sz="2000" dirty="0" smtClean="0">
              <a:solidFill>
                <a:srgbClr val="FF0000"/>
              </a:solidFill>
            </a:endParaRPr>
          </a:p>
          <a:p>
            <a:pPr indent="87313"/>
            <a:r>
              <a:rPr lang="ja-JP" altLang="en-US" sz="2000" dirty="0" smtClean="0">
                <a:solidFill>
                  <a:srgbClr val="FF0000"/>
                </a:solidFill>
              </a:rPr>
              <a:t>費用</a:t>
            </a:r>
            <a:endParaRPr lang="ja-JP" altLang="en-US" sz="2000" dirty="0">
              <a:solidFill>
                <a:srgbClr val="FF0000"/>
              </a:solidFill>
            </a:endParaRPr>
          </a:p>
        </p:txBody>
      </p:sp>
      <p:sp>
        <p:nvSpPr>
          <p:cNvPr id="2" name="正方形/長方形 1"/>
          <p:cNvSpPr/>
          <p:nvPr/>
        </p:nvSpPr>
        <p:spPr>
          <a:xfrm>
            <a:off x="1177594" y="1455636"/>
            <a:ext cx="4652236" cy="430887"/>
          </a:xfrm>
          <a:prstGeom prst="rect">
            <a:avLst/>
          </a:prstGeom>
        </p:spPr>
        <p:txBody>
          <a:bodyPr wrap="none">
            <a:spAutoFit/>
          </a:bodyPr>
          <a:lstStyle/>
          <a:p>
            <a:r>
              <a:rPr lang="ja-JP" altLang="en-US" sz="2200" dirty="0"/>
              <a:t>（４）共通仮設費率に含む費用の追加 </a:t>
            </a:r>
          </a:p>
        </p:txBody>
      </p:sp>
    </p:spTree>
    <p:extLst>
      <p:ext uri="{BB962C8B-B14F-4D97-AF65-F5344CB8AC3E}">
        <p14:creationId xmlns:p14="http://schemas.microsoft.com/office/powerpoint/2010/main" val="130490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528" y="2240609"/>
            <a:ext cx="2918277" cy="4132510"/>
          </a:xfrm>
          <a:prstGeom prst="rect">
            <a:avLst/>
          </a:prstGeom>
          <a:ln>
            <a:solidFill>
              <a:schemeClr val="tx1"/>
            </a:solidFill>
          </a:ln>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38</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sp>
        <p:nvSpPr>
          <p:cNvPr id="9" name="正方形/長方形 8"/>
          <p:cNvSpPr/>
          <p:nvPr/>
        </p:nvSpPr>
        <p:spPr>
          <a:xfrm>
            <a:off x="839416" y="1002838"/>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
        <p:nvSpPr>
          <p:cNvPr id="12" name="正方形/長方形 11"/>
          <p:cNvSpPr/>
          <p:nvPr/>
        </p:nvSpPr>
        <p:spPr>
          <a:xfrm>
            <a:off x="2207568" y="3962399"/>
            <a:ext cx="2304256" cy="3156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097488" y="3080392"/>
            <a:ext cx="6480720" cy="1938992"/>
          </a:xfrm>
          <a:prstGeom prst="rect">
            <a:avLst/>
          </a:prstGeom>
          <a:noFill/>
        </p:spPr>
        <p:txBody>
          <a:bodyPr wrap="square">
            <a:spAutoFit/>
          </a:bodyPr>
          <a:lstStyle/>
          <a:p>
            <a:r>
              <a:rPr lang="ja-JP" altLang="en-US" sz="2400" dirty="0">
                <a:solidFill>
                  <a:srgbClr val="FF0000"/>
                </a:solidFill>
              </a:rPr>
              <a:t>積み上げによる共通仮設費</a:t>
            </a:r>
            <a:r>
              <a:rPr lang="ja-JP" altLang="en-US" sz="2400" dirty="0" smtClean="0">
                <a:solidFill>
                  <a:srgbClr val="FF0000"/>
                </a:solidFill>
              </a:rPr>
              <a:t>の算定に</a:t>
            </a:r>
            <a:endParaRPr lang="en-US" altLang="ja-JP" sz="2400" dirty="0" smtClean="0">
              <a:solidFill>
                <a:srgbClr val="FF0000"/>
              </a:solidFill>
            </a:endParaRPr>
          </a:p>
          <a:p>
            <a:r>
              <a:rPr lang="ja-JP" altLang="en-US" sz="2400" dirty="0" smtClean="0">
                <a:solidFill>
                  <a:srgbClr val="FF0000"/>
                </a:solidFill>
              </a:rPr>
              <a:t>「情報システム費」を追加</a:t>
            </a:r>
            <a:endParaRPr lang="en-US" altLang="ja-JP" sz="2400" dirty="0" smtClean="0">
              <a:solidFill>
                <a:srgbClr val="FF0000"/>
              </a:solidFill>
            </a:endParaRPr>
          </a:p>
          <a:p>
            <a:endParaRPr lang="en-US" altLang="ja-JP" sz="2400" dirty="0">
              <a:solidFill>
                <a:srgbClr val="FF0000"/>
              </a:solidFill>
            </a:endParaRPr>
          </a:p>
          <a:p>
            <a:r>
              <a:rPr lang="ja-JP" altLang="en-US" sz="2400" dirty="0" smtClean="0">
                <a:solidFill>
                  <a:srgbClr val="FF0000"/>
                </a:solidFill>
              </a:rPr>
              <a:t>情報システム費とは</a:t>
            </a:r>
            <a:endParaRPr lang="en-US" altLang="ja-JP" sz="2400" dirty="0" smtClean="0">
              <a:solidFill>
                <a:srgbClr val="FF0000"/>
              </a:solidFill>
            </a:endParaRPr>
          </a:p>
          <a:p>
            <a:r>
              <a:rPr lang="ja-JP" altLang="en-US" sz="2400" dirty="0" smtClean="0">
                <a:solidFill>
                  <a:srgbClr val="FF0000"/>
                </a:solidFill>
              </a:rPr>
              <a:t>情報</a:t>
            </a:r>
            <a:r>
              <a:rPr lang="ja-JP" altLang="en-US" sz="2400" dirty="0">
                <a:solidFill>
                  <a:srgbClr val="FF0000"/>
                </a:solidFill>
              </a:rPr>
              <a:t>共有・遠隔臨場・ＢＩＭ・その他に要する費用</a:t>
            </a:r>
            <a:endParaRPr lang="en-US" altLang="ja-JP" sz="2400" dirty="0">
              <a:solidFill>
                <a:srgbClr val="FF0000"/>
              </a:solidFill>
            </a:endParaRPr>
          </a:p>
        </p:txBody>
      </p:sp>
      <p:sp>
        <p:nvSpPr>
          <p:cNvPr id="2" name="正方形/長方形 1"/>
          <p:cNvSpPr/>
          <p:nvPr/>
        </p:nvSpPr>
        <p:spPr>
          <a:xfrm>
            <a:off x="1199456" y="1469293"/>
            <a:ext cx="5421677" cy="430887"/>
          </a:xfrm>
          <a:prstGeom prst="rect">
            <a:avLst/>
          </a:prstGeom>
        </p:spPr>
        <p:txBody>
          <a:bodyPr wrap="none">
            <a:spAutoFit/>
          </a:bodyPr>
          <a:lstStyle/>
          <a:p>
            <a:r>
              <a:rPr lang="ja-JP" altLang="en-US" sz="2200" dirty="0"/>
              <a:t>（５）積み上げによる共通仮設費の内容変更 </a:t>
            </a:r>
          </a:p>
        </p:txBody>
      </p:sp>
    </p:spTree>
    <p:extLst>
      <p:ext uri="{BB962C8B-B14F-4D97-AF65-F5344CB8AC3E}">
        <p14:creationId xmlns:p14="http://schemas.microsoft.com/office/powerpoint/2010/main" val="7396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39</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sp>
        <p:nvSpPr>
          <p:cNvPr id="9" name="正方形/長方形 8"/>
          <p:cNvSpPr/>
          <p:nvPr/>
        </p:nvSpPr>
        <p:spPr>
          <a:xfrm>
            <a:off x="839416" y="1002838"/>
            <a:ext cx="10526960" cy="681899"/>
          </a:xfrm>
          <a:prstGeom prst="rect">
            <a:avLst/>
          </a:prstGeom>
          <a:noFill/>
        </p:spPr>
        <p:txBody>
          <a:bodyPr wrap="square">
            <a:noAutofit/>
          </a:bodyPr>
          <a:lstStyle/>
          <a:p>
            <a:r>
              <a:rPr lang="ja-JP" altLang="en-US" sz="2400" dirty="0" smtClean="0">
                <a:latin typeface="+mn-ea"/>
              </a:rPr>
              <a:t>③　公共建築工事積算基準等の運用の改定点</a:t>
            </a:r>
            <a:endParaRPr lang="ja-JP" altLang="en-US" sz="2400" dirty="0">
              <a:latin typeface="+mn-ea"/>
            </a:endParaRPr>
          </a:p>
        </p:txBody>
      </p:sp>
      <p:sp>
        <p:nvSpPr>
          <p:cNvPr id="13" name="正方形/長方形 12"/>
          <p:cNvSpPr/>
          <p:nvPr/>
        </p:nvSpPr>
        <p:spPr>
          <a:xfrm>
            <a:off x="6168008" y="5301208"/>
            <a:ext cx="3210082" cy="461665"/>
          </a:xfrm>
          <a:prstGeom prst="rect">
            <a:avLst/>
          </a:prstGeom>
          <a:noFill/>
        </p:spPr>
        <p:txBody>
          <a:bodyPr wrap="square">
            <a:spAutoFit/>
          </a:bodyPr>
          <a:lstStyle/>
          <a:p>
            <a:r>
              <a:rPr lang="ja-JP" altLang="en-US" sz="2400" dirty="0" smtClean="0">
                <a:solidFill>
                  <a:srgbClr val="FF0000"/>
                </a:solidFill>
              </a:rPr>
              <a:t>令和５年版から削除</a:t>
            </a:r>
            <a:endParaRPr lang="en-US" altLang="ja-JP" sz="2400" dirty="0">
              <a:solidFill>
                <a:srgbClr val="FF0000"/>
              </a:solidFill>
            </a:endParaRPr>
          </a:p>
        </p:txBody>
      </p:sp>
      <p:sp>
        <p:nvSpPr>
          <p:cNvPr id="5" name="正方形/長方形 4"/>
          <p:cNvSpPr/>
          <p:nvPr/>
        </p:nvSpPr>
        <p:spPr>
          <a:xfrm>
            <a:off x="1199456" y="1482692"/>
            <a:ext cx="6319359" cy="430887"/>
          </a:xfrm>
          <a:prstGeom prst="rect">
            <a:avLst/>
          </a:prstGeom>
        </p:spPr>
        <p:txBody>
          <a:bodyPr wrap="none">
            <a:spAutoFit/>
          </a:bodyPr>
          <a:lstStyle/>
          <a:p>
            <a:r>
              <a:rPr lang="ja-JP" altLang="en-US" sz="2200" dirty="0"/>
              <a:t>（６）労務費の比率が著しく少ない工事の記載を削除</a:t>
            </a:r>
            <a:endParaRPr lang="en-US" altLang="ja-JP" sz="2200" dirty="0"/>
          </a:p>
        </p:txBody>
      </p:sp>
      <p:pic>
        <p:nvPicPr>
          <p:cNvPr id="7" name="図 6"/>
          <p:cNvPicPr>
            <a:picLocks noChangeAspect="1"/>
          </p:cNvPicPr>
          <p:nvPr/>
        </p:nvPicPr>
        <p:blipFill>
          <a:blip r:embed="rId3"/>
          <a:stretch>
            <a:fillRect/>
          </a:stretch>
        </p:blipFill>
        <p:spPr>
          <a:xfrm>
            <a:off x="2423592" y="1965737"/>
            <a:ext cx="3088389" cy="4390614"/>
          </a:xfrm>
          <a:prstGeom prst="rect">
            <a:avLst/>
          </a:prstGeom>
          <a:ln>
            <a:solidFill>
              <a:schemeClr val="tx1"/>
            </a:solidFill>
          </a:ln>
        </p:spPr>
      </p:pic>
      <p:cxnSp>
        <p:nvCxnSpPr>
          <p:cNvPr id="10" name="直線コネクタ 9"/>
          <p:cNvCxnSpPr/>
          <p:nvPr/>
        </p:nvCxnSpPr>
        <p:spPr>
          <a:xfrm>
            <a:off x="2927648" y="5157192"/>
            <a:ext cx="2151567" cy="792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2927648" y="5157192"/>
            <a:ext cx="2151567" cy="792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四角形吹き出し 16"/>
          <p:cNvSpPr/>
          <p:nvPr/>
        </p:nvSpPr>
        <p:spPr>
          <a:xfrm>
            <a:off x="6088797" y="2485862"/>
            <a:ext cx="3607603" cy="830997"/>
          </a:xfrm>
          <a:prstGeom prst="wedgeRectCallout">
            <a:avLst>
              <a:gd name="adj1" fmla="val -68382"/>
              <a:gd name="adj2" fmla="val 100489"/>
            </a:avLst>
          </a:prstGeom>
          <a:noFill/>
          <a:ln w="12700">
            <a:solidFill>
              <a:srgbClr val="0070C0"/>
            </a:solidFill>
          </a:ln>
        </p:spPr>
        <p:txBody>
          <a:bodyPr wrap="square">
            <a:spAutoFit/>
          </a:bodyPr>
          <a:lstStyle/>
          <a:p>
            <a:pPr algn="ctr"/>
            <a:r>
              <a:rPr lang="ja-JP" altLang="en-US" sz="2400" dirty="0" smtClean="0">
                <a:solidFill>
                  <a:srgbClr val="0070C0"/>
                </a:solidFill>
              </a:rPr>
              <a:t>令和４年版</a:t>
            </a:r>
            <a:r>
              <a:rPr lang="ja-JP" altLang="en-US" sz="2400" dirty="0">
                <a:solidFill>
                  <a:srgbClr val="0070C0"/>
                </a:solidFill>
                <a:latin typeface="+mn-ea"/>
              </a:rPr>
              <a:t>公共建築</a:t>
            </a:r>
            <a:r>
              <a:rPr lang="ja-JP" altLang="en-US" sz="2400" dirty="0" smtClean="0">
                <a:solidFill>
                  <a:srgbClr val="0070C0"/>
                </a:solidFill>
                <a:latin typeface="+mn-ea"/>
              </a:rPr>
              <a:t>工事</a:t>
            </a:r>
            <a:endParaRPr lang="en-US" altLang="ja-JP" sz="2400" dirty="0" smtClean="0">
              <a:solidFill>
                <a:srgbClr val="0070C0"/>
              </a:solidFill>
              <a:latin typeface="+mn-ea"/>
            </a:endParaRPr>
          </a:p>
          <a:p>
            <a:pPr algn="ctr"/>
            <a:r>
              <a:rPr lang="ja-JP" altLang="en-US" sz="2400" dirty="0" smtClean="0">
                <a:solidFill>
                  <a:srgbClr val="0070C0"/>
                </a:solidFill>
                <a:latin typeface="+mn-ea"/>
              </a:rPr>
              <a:t>積算</a:t>
            </a:r>
            <a:r>
              <a:rPr lang="ja-JP" altLang="en-US" sz="2400" dirty="0">
                <a:solidFill>
                  <a:srgbClr val="0070C0"/>
                </a:solidFill>
                <a:latin typeface="+mn-ea"/>
              </a:rPr>
              <a:t>基準等の運用</a:t>
            </a:r>
            <a:endParaRPr lang="en-US" altLang="ja-JP" sz="2400" dirty="0">
              <a:solidFill>
                <a:srgbClr val="0070C0"/>
              </a:solidFill>
            </a:endParaRPr>
          </a:p>
        </p:txBody>
      </p:sp>
    </p:spTree>
    <p:extLst>
      <p:ext uri="{BB962C8B-B14F-4D97-AF65-F5344CB8AC3E}">
        <p14:creationId xmlns:p14="http://schemas.microsoft.com/office/powerpoint/2010/main" val="374379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1161030" y="1193144"/>
            <a:ext cx="3891724" cy="5528332"/>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4</a:t>
            </a:fld>
            <a:endParaRPr kumimoji="1" lang="ja-JP" altLang="en-US"/>
          </a:p>
        </p:txBody>
      </p:sp>
      <p:sp>
        <p:nvSpPr>
          <p:cNvPr id="5" name="正方形/長方形 4"/>
          <p:cNvSpPr/>
          <p:nvPr/>
        </p:nvSpPr>
        <p:spPr>
          <a:xfrm>
            <a:off x="1415480" y="5138504"/>
            <a:ext cx="3353287" cy="943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2320495" y="2060848"/>
            <a:ext cx="8600041" cy="2188590"/>
          </a:xfrm>
          <a:prstGeom prst="roundRect">
            <a:avLst>
              <a:gd name="adj" fmla="val 746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a:solidFill>
                  <a:schemeClr val="tx1"/>
                </a:solidFill>
              </a:rPr>
              <a:t>受注時</a:t>
            </a:r>
            <a:r>
              <a:rPr lang="zh-TW" altLang="en-US" sz="1600" dirty="0">
                <a:solidFill>
                  <a:srgbClr val="FF0000"/>
                </a:solidFill>
              </a:rPr>
              <a:t>（契約</a:t>
            </a:r>
            <a:r>
              <a:rPr lang="zh-TW" altLang="en-US" sz="1600" dirty="0" smtClean="0">
                <a:solidFill>
                  <a:srgbClr val="FF0000"/>
                </a:solidFill>
              </a:rPr>
              <a:t>締結</a:t>
            </a:r>
            <a:r>
              <a:rPr lang="ja-JP" altLang="en-US" sz="1600" dirty="0" smtClean="0">
                <a:solidFill>
                  <a:srgbClr val="FF0000"/>
                </a:solidFill>
              </a:rPr>
              <a:t>後</a:t>
            </a:r>
            <a:r>
              <a:rPr lang="en-US" altLang="ja-JP" sz="1600" dirty="0">
                <a:solidFill>
                  <a:srgbClr val="FF0000"/>
                </a:solidFill>
              </a:rPr>
              <a:t>10 </a:t>
            </a:r>
            <a:r>
              <a:rPr lang="ja-JP" altLang="en-US" sz="1600" dirty="0">
                <a:solidFill>
                  <a:srgbClr val="FF0000"/>
                </a:solidFill>
              </a:rPr>
              <a:t>日以内）</a:t>
            </a:r>
            <a:r>
              <a:rPr lang="ja-JP" altLang="en-US" sz="1600" dirty="0">
                <a:solidFill>
                  <a:schemeClr val="tx1"/>
                </a:solidFill>
              </a:rPr>
              <a:t>、</a:t>
            </a:r>
            <a:r>
              <a:rPr lang="ja-JP" altLang="en-US" sz="1600" dirty="0" smtClean="0">
                <a:solidFill>
                  <a:schemeClr val="tx1"/>
                </a:solidFill>
              </a:rPr>
              <a:t>登録内容の</a:t>
            </a:r>
            <a:r>
              <a:rPr lang="ja-JP" altLang="en-US" sz="1600" dirty="0">
                <a:solidFill>
                  <a:schemeClr val="tx1"/>
                </a:solidFill>
              </a:rPr>
              <a:t>変更時</a:t>
            </a:r>
            <a:r>
              <a:rPr lang="ja-JP" altLang="en-US" sz="1600" dirty="0">
                <a:solidFill>
                  <a:srgbClr val="FF0000"/>
                </a:solidFill>
              </a:rPr>
              <a:t>（変更契約締結後</a:t>
            </a:r>
            <a:r>
              <a:rPr lang="en-US" altLang="ja-JP" sz="1600" dirty="0">
                <a:solidFill>
                  <a:srgbClr val="FF0000"/>
                </a:solidFill>
              </a:rPr>
              <a:t>10 </a:t>
            </a:r>
            <a:r>
              <a:rPr lang="ja-JP" altLang="en-US" sz="1600" dirty="0">
                <a:solidFill>
                  <a:srgbClr val="FF0000"/>
                </a:solidFill>
              </a:rPr>
              <a:t>日以内）</a:t>
            </a:r>
            <a:r>
              <a:rPr lang="ja-JP" altLang="en-US" sz="1600" dirty="0" smtClean="0">
                <a:solidFill>
                  <a:schemeClr val="tx1"/>
                </a:solidFill>
              </a:rPr>
              <a:t>及び工事</a:t>
            </a:r>
            <a:r>
              <a:rPr lang="ja-JP" altLang="en-US" sz="1600" dirty="0">
                <a:solidFill>
                  <a:schemeClr val="tx1"/>
                </a:solidFill>
              </a:rPr>
              <a:t>完成時</a:t>
            </a:r>
            <a:r>
              <a:rPr lang="ja-JP" altLang="en-US" sz="1600" dirty="0">
                <a:solidFill>
                  <a:srgbClr val="FF0000"/>
                </a:solidFill>
              </a:rPr>
              <a:t>（工事完成後</a:t>
            </a:r>
            <a:r>
              <a:rPr lang="en-US" altLang="ja-JP" sz="1600" dirty="0" smtClean="0">
                <a:solidFill>
                  <a:srgbClr val="FF0000"/>
                </a:solidFill>
              </a:rPr>
              <a:t>10</a:t>
            </a:r>
            <a:r>
              <a:rPr lang="ja-JP" altLang="en-US" sz="1600" dirty="0" smtClean="0">
                <a:solidFill>
                  <a:srgbClr val="FF0000"/>
                </a:solidFill>
              </a:rPr>
              <a:t>日</a:t>
            </a:r>
            <a:r>
              <a:rPr lang="ja-JP" altLang="en-US" sz="1600" dirty="0">
                <a:solidFill>
                  <a:srgbClr val="FF0000"/>
                </a:solidFill>
              </a:rPr>
              <a:t>以内）</a:t>
            </a:r>
            <a:r>
              <a:rPr lang="ja-JP" altLang="en-US" sz="1600" dirty="0">
                <a:solidFill>
                  <a:schemeClr val="tx1"/>
                </a:solidFill>
              </a:rPr>
              <a:t>に工事実績情報として（一財</a:t>
            </a:r>
            <a:r>
              <a:rPr lang="ja-JP" altLang="en-US" sz="1600" dirty="0" smtClean="0">
                <a:solidFill>
                  <a:schemeClr val="tx1"/>
                </a:solidFill>
              </a:rPr>
              <a:t>）日本</a:t>
            </a:r>
            <a:r>
              <a:rPr lang="ja-JP" altLang="en-US" sz="1600" dirty="0">
                <a:solidFill>
                  <a:schemeClr val="tx1"/>
                </a:solidFill>
              </a:rPr>
              <a:t>建設情報総合センターの様式に従い、「工事実績データ」を</a:t>
            </a:r>
            <a:r>
              <a:rPr lang="ja-JP" altLang="en-US" sz="1600" dirty="0" smtClean="0">
                <a:solidFill>
                  <a:schemeClr val="tx1"/>
                </a:solidFill>
              </a:rPr>
              <a:t>作成し</a:t>
            </a:r>
            <a:r>
              <a:rPr lang="ja-JP" altLang="en-US" sz="1600" dirty="0">
                <a:solidFill>
                  <a:schemeClr val="tx1"/>
                </a:solidFill>
              </a:rPr>
              <a:t>、監督員に確認を受けた後、登録申請を行う</a:t>
            </a:r>
            <a:r>
              <a:rPr lang="ja-JP" altLang="en-US" sz="1600" dirty="0" smtClean="0">
                <a:solidFill>
                  <a:schemeClr val="tx1"/>
                </a:solidFill>
              </a:rPr>
              <a:t>。</a:t>
            </a:r>
            <a:endParaRPr lang="en-US" altLang="ja-JP" sz="1600" dirty="0" smtClean="0">
              <a:solidFill>
                <a:schemeClr val="tx1"/>
              </a:solidFill>
            </a:endParaRPr>
          </a:p>
          <a:p>
            <a:r>
              <a:rPr lang="ja-JP" altLang="en-US" sz="1600" dirty="0" smtClean="0">
                <a:solidFill>
                  <a:srgbClr val="FF0000"/>
                </a:solidFill>
              </a:rPr>
              <a:t>期間</a:t>
            </a:r>
            <a:r>
              <a:rPr lang="ja-JP" altLang="en-US" sz="1600" dirty="0">
                <a:solidFill>
                  <a:srgbClr val="FF0000"/>
                </a:solidFill>
              </a:rPr>
              <a:t>には</a:t>
            </a:r>
            <a:r>
              <a:rPr lang="ja-JP" altLang="en-US" sz="1600" dirty="0" smtClean="0">
                <a:solidFill>
                  <a:srgbClr val="FF0000"/>
                </a:solidFill>
              </a:rPr>
              <a:t>、行政</a:t>
            </a:r>
            <a:r>
              <a:rPr lang="ja-JP" altLang="en-US" sz="1600" dirty="0">
                <a:solidFill>
                  <a:srgbClr val="FF0000"/>
                </a:solidFill>
              </a:rPr>
              <a:t>機関の休日に関する法律（昭和</a:t>
            </a:r>
            <a:r>
              <a:rPr lang="en-US" altLang="ja-JP" sz="1600" dirty="0">
                <a:solidFill>
                  <a:srgbClr val="FF0000"/>
                </a:solidFill>
              </a:rPr>
              <a:t>63 </a:t>
            </a:r>
            <a:r>
              <a:rPr lang="ja-JP" altLang="en-US" sz="1600" dirty="0">
                <a:solidFill>
                  <a:srgbClr val="FF0000"/>
                </a:solidFill>
              </a:rPr>
              <a:t>年法律第</a:t>
            </a:r>
            <a:r>
              <a:rPr lang="en-US" altLang="ja-JP" sz="1600" dirty="0">
                <a:solidFill>
                  <a:srgbClr val="FF0000"/>
                </a:solidFill>
              </a:rPr>
              <a:t>91 </a:t>
            </a:r>
            <a:r>
              <a:rPr lang="ja-JP" altLang="en-US" sz="1600" dirty="0">
                <a:solidFill>
                  <a:srgbClr val="FF0000"/>
                </a:solidFill>
              </a:rPr>
              <a:t>号）に定める</a:t>
            </a:r>
            <a:r>
              <a:rPr lang="ja-JP" altLang="en-US" sz="1600" dirty="0" smtClean="0">
                <a:solidFill>
                  <a:srgbClr val="FF0000"/>
                </a:solidFill>
              </a:rPr>
              <a:t>行政機関</a:t>
            </a:r>
            <a:r>
              <a:rPr lang="ja-JP" altLang="en-US" sz="1600" dirty="0">
                <a:solidFill>
                  <a:srgbClr val="FF0000"/>
                </a:solidFill>
              </a:rPr>
              <a:t>の休日は含まない。なお、変更登録は、工期、技術者等の変更</a:t>
            </a:r>
            <a:r>
              <a:rPr lang="ja-JP" altLang="en-US" sz="1600" dirty="0" smtClean="0">
                <a:solidFill>
                  <a:srgbClr val="FF0000"/>
                </a:solidFill>
              </a:rPr>
              <a:t>が生じた</a:t>
            </a:r>
            <a:r>
              <a:rPr lang="ja-JP" altLang="en-US" sz="1600" dirty="0">
                <a:solidFill>
                  <a:srgbClr val="FF0000"/>
                </a:solidFill>
              </a:rPr>
              <a:t>場合に行う。</a:t>
            </a:r>
          </a:p>
          <a:p>
            <a:r>
              <a:rPr lang="ja-JP" altLang="en-US" sz="1600" dirty="0">
                <a:solidFill>
                  <a:srgbClr val="FF0000"/>
                </a:solidFill>
              </a:rPr>
              <a:t>登録後は、登録されたことを証明する資料を、監督員に提出する。</a:t>
            </a:r>
          </a:p>
          <a:p>
            <a:r>
              <a:rPr lang="ja-JP" altLang="en-US" sz="1600" dirty="0">
                <a:solidFill>
                  <a:srgbClr val="FF0000"/>
                </a:solidFill>
              </a:rPr>
              <a:t>なお、変更時と工事完成時の間が</a:t>
            </a:r>
            <a:r>
              <a:rPr lang="en-US" altLang="ja-JP" sz="1600" dirty="0">
                <a:solidFill>
                  <a:srgbClr val="FF0000"/>
                </a:solidFill>
              </a:rPr>
              <a:t>10 </a:t>
            </a:r>
            <a:r>
              <a:rPr lang="ja-JP" altLang="en-US" sz="1600" dirty="0">
                <a:solidFill>
                  <a:srgbClr val="FF0000"/>
                </a:solidFill>
              </a:rPr>
              <a:t>日に満たない場合は、変更</a:t>
            </a:r>
            <a:r>
              <a:rPr lang="ja-JP" altLang="en-US" sz="1600" dirty="0" smtClean="0">
                <a:solidFill>
                  <a:srgbClr val="FF0000"/>
                </a:solidFill>
              </a:rPr>
              <a:t>時の</a:t>
            </a:r>
            <a:r>
              <a:rPr lang="ja-JP" altLang="en-US" sz="1600" dirty="0">
                <a:solidFill>
                  <a:srgbClr val="FF0000"/>
                </a:solidFill>
              </a:rPr>
              <a:t>登録されたことを証明する資料の提出を省略できる。</a:t>
            </a:r>
            <a:endParaRPr kumimoji="1" lang="ja-JP" altLang="en-US" sz="1600" dirty="0">
              <a:solidFill>
                <a:srgbClr val="FF0000"/>
              </a:solidFill>
            </a:endParaRPr>
          </a:p>
        </p:txBody>
      </p:sp>
      <p:sp>
        <p:nvSpPr>
          <p:cNvPr id="12" name="正方形/長方形 11"/>
          <p:cNvSpPr/>
          <p:nvPr/>
        </p:nvSpPr>
        <p:spPr>
          <a:xfrm>
            <a:off x="277144" y="41714"/>
            <a:ext cx="11435480"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）令和５年版」</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15" name="角丸四角形吹き出し 14"/>
          <p:cNvSpPr/>
          <p:nvPr/>
        </p:nvSpPr>
        <p:spPr>
          <a:xfrm>
            <a:off x="4871864" y="4334884"/>
            <a:ext cx="4392488" cy="636173"/>
          </a:xfrm>
          <a:prstGeom prst="wedgeRoundRectCallout">
            <a:avLst>
              <a:gd name="adj1" fmla="val -52106"/>
              <a:gd name="adj2" fmla="val 77360"/>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70C0"/>
                </a:solidFill>
              </a:rPr>
              <a:t>１．３</a:t>
            </a:r>
            <a:r>
              <a:rPr lang="ja-JP" altLang="en-US" sz="2000" dirty="0">
                <a:solidFill>
                  <a:srgbClr val="0070C0"/>
                </a:solidFill>
              </a:rPr>
              <a:t>「</a:t>
            </a:r>
            <a:r>
              <a:rPr lang="ja-JP" altLang="en-US" sz="2000" dirty="0" smtClean="0">
                <a:solidFill>
                  <a:srgbClr val="0070C0"/>
                </a:solidFill>
              </a:rPr>
              <a:t>工事</a:t>
            </a:r>
            <a:r>
              <a:rPr lang="ja-JP" altLang="en-US" sz="2000" dirty="0">
                <a:solidFill>
                  <a:srgbClr val="0070C0"/>
                </a:solidFill>
              </a:rPr>
              <a:t>実績情報</a:t>
            </a:r>
            <a:r>
              <a:rPr lang="ja-JP" altLang="en-US" sz="2000" dirty="0" smtClean="0">
                <a:solidFill>
                  <a:srgbClr val="0070C0"/>
                </a:solidFill>
              </a:rPr>
              <a:t>の作成</a:t>
            </a:r>
            <a:r>
              <a:rPr lang="ja-JP" altLang="en-US" sz="2000" dirty="0">
                <a:solidFill>
                  <a:srgbClr val="0070C0"/>
                </a:solidFill>
              </a:rPr>
              <a:t>及び</a:t>
            </a:r>
            <a:r>
              <a:rPr lang="ja-JP" altLang="en-US" sz="2000" dirty="0" smtClean="0">
                <a:solidFill>
                  <a:srgbClr val="0070C0"/>
                </a:solidFill>
              </a:rPr>
              <a:t>登録」</a:t>
            </a:r>
            <a:endParaRPr kumimoji="1" lang="ja-JP" altLang="en-US" sz="2000" dirty="0">
              <a:solidFill>
                <a:srgbClr val="0070C0"/>
              </a:solidFill>
            </a:endParaRPr>
          </a:p>
        </p:txBody>
      </p:sp>
      <p:sp>
        <p:nvSpPr>
          <p:cNvPr id="3" name="正方形/長方形 2"/>
          <p:cNvSpPr/>
          <p:nvPr/>
        </p:nvSpPr>
        <p:spPr>
          <a:xfrm>
            <a:off x="709192" y="1193144"/>
            <a:ext cx="10873208" cy="681899"/>
          </a:xfrm>
          <a:prstGeom prst="rect">
            <a:avLst/>
          </a:prstGeom>
          <a:solidFill>
            <a:schemeClr val="bg1"/>
          </a:solidFill>
        </p:spPr>
        <p:txBody>
          <a:bodyPr wrap="square">
            <a:noAutofit/>
          </a:bodyPr>
          <a:lstStyle/>
          <a:p>
            <a:r>
              <a:rPr lang="ja-JP" altLang="en-US" sz="2400" dirty="0" smtClean="0">
                <a:latin typeface="+mn-ea"/>
              </a:rPr>
              <a:t>①　</a:t>
            </a:r>
            <a:r>
              <a:rPr lang="ja-JP" altLang="en-US" sz="2400" dirty="0" smtClean="0"/>
              <a:t>工事</a:t>
            </a:r>
            <a:r>
              <a:rPr lang="ja-JP" altLang="en-US" sz="2400" dirty="0"/>
              <a:t>実績</a:t>
            </a:r>
            <a:r>
              <a:rPr lang="ja-JP" altLang="en-US" sz="2400" dirty="0" smtClean="0"/>
              <a:t>情報（</a:t>
            </a:r>
            <a:r>
              <a:rPr lang="en-US" altLang="ja-JP" sz="2400" dirty="0" smtClean="0"/>
              <a:t>CORINS</a:t>
            </a:r>
            <a:r>
              <a:rPr lang="ja-JP" altLang="en-US" sz="2400" dirty="0" smtClean="0"/>
              <a:t>）の作成及び登録の補足</a:t>
            </a:r>
            <a:endParaRPr lang="ja-JP" altLang="en-US" sz="2400" dirty="0"/>
          </a:p>
        </p:txBody>
      </p:sp>
    </p:spTree>
    <p:custDataLst>
      <p:tags r:id="rId1"/>
    </p:custDataLst>
    <p:extLst>
      <p:ext uri="{BB962C8B-B14F-4D97-AF65-F5344CB8AC3E}">
        <p14:creationId xmlns:p14="http://schemas.microsoft.com/office/powerpoint/2010/main" val="1444026326"/>
      </p:ext>
    </p:extLst>
  </p:cSld>
  <p:clrMapOvr>
    <a:masterClrMapping/>
  </p:clrMapOvr>
  <mc:AlternateContent xmlns:mc="http://schemas.openxmlformats.org/markup-compatibility/2006" xmlns:p14="http://schemas.microsoft.com/office/powerpoint/2010/main">
    <mc:Choice Requires="p14">
      <p:transition spd="slow" p14:dur="2000" advTm="46112"/>
    </mc:Choice>
    <mc:Fallback xmlns="">
      <p:transition spd="slow" advTm="46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733" y="1340768"/>
            <a:ext cx="3456934" cy="4896544"/>
          </a:xfrm>
          <a:prstGeom prst="rect">
            <a:avLst/>
          </a:prstGeom>
          <a:ln>
            <a:solidFill>
              <a:schemeClr val="tx1"/>
            </a:solidFill>
          </a:ln>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40</a:t>
            </a:fld>
            <a:endParaRPr kumimoji="1" lang="ja-JP" altLang="en-US" dirty="0"/>
          </a:p>
        </p:txBody>
      </p:sp>
      <p:sp>
        <p:nvSpPr>
          <p:cNvPr id="3" name="正方形/長方形 2"/>
          <p:cNvSpPr/>
          <p:nvPr/>
        </p:nvSpPr>
        <p:spPr>
          <a:xfrm>
            <a:off x="623392" y="404664"/>
            <a:ext cx="10565713" cy="584775"/>
          </a:xfrm>
          <a:prstGeom prst="rect">
            <a:avLst/>
          </a:prstGeom>
        </p:spPr>
        <p:txBody>
          <a:bodyPr wrap="none">
            <a:spAutoFit/>
          </a:bodyPr>
          <a:lstStyle/>
          <a:p>
            <a:r>
              <a:rPr lang="ja-JP" altLang="en-US" sz="3200" dirty="0" smtClean="0">
                <a:solidFill>
                  <a:srgbClr val="00B050"/>
                </a:solidFill>
              </a:rPr>
              <a:t>２</a:t>
            </a:r>
            <a:r>
              <a:rPr lang="ja-JP" altLang="en-US" sz="3200" dirty="0">
                <a:solidFill>
                  <a:srgbClr val="00B050"/>
                </a:solidFill>
              </a:rPr>
              <a:t>　「川崎市まちづくり局建築工事等積算基準」の主な</a:t>
            </a:r>
            <a:r>
              <a:rPr lang="ja-JP" altLang="en-US" sz="3200" dirty="0" smtClean="0">
                <a:solidFill>
                  <a:srgbClr val="00B050"/>
                </a:solidFill>
              </a:rPr>
              <a:t>改定点</a:t>
            </a:r>
            <a:endParaRPr lang="ja-JP" altLang="en-US" sz="3200" dirty="0">
              <a:solidFill>
                <a:srgbClr val="00B050"/>
              </a:solidFill>
            </a:endParaRPr>
          </a:p>
        </p:txBody>
      </p:sp>
      <p:sp>
        <p:nvSpPr>
          <p:cNvPr id="10" name="正方形/長方形 9"/>
          <p:cNvSpPr/>
          <p:nvPr/>
        </p:nvSpPr>
        <p:spPr>
          <a:xfrm>
            <a:off x="5223226" y="2819544"/>
            <a:ext cx="5841326" cy="1723549"/>
          </a:xfrm>
          <a:prstGeom prst="rect">
            <a:avLst/>
          </a:prstGeom>
          <a:solidFill>
            <a:schemeClr val="bg1"/>
          </a:solidFill>
          <a:ln w="19050">
            <a:solidFill>
              <a:srgbClr val="0070C0"/>
            </a:solidFill>
          </a:ln>
        </p:spPr>
        <p:txBody>
          <a:bodyPr wrap="square">
            <a:spAutoFit/>
          </a:bodyPr>
          <a:lstStyle/>
          <a:p>
            <a:r>
              <a:rPr lang="ja-JP" altLang="en-US" sz="2200" dirty="0" smtClean="0"/>
              <a:t>　</a:t>
            </a:r>
            <a:endParaRPr lang="en-US" altLang="ja-JP" sz="2200" dirty="0" smtClean="0"/>
          </a:p>
          <a:p>
            <a:r>
              <a:rPr lang="ja-JP" altLang="en-US" sz="2200" dirty="0"/>
              <a:t>　</a:t>
            </a:r>
            <a:r>
              <a:rPr lang="ja-JP" altLang="en-US" sz="2200" dirty="0" smtClean="0"/>
              <a:t>いつの単価が採用されているかは</a:t>
            </a:r>
            <a:endParaRPr lang="en-US" altLang="ja-JP" sz="2200" dirty="0" smtClean="0"/>
          </a:p>
          <a:p>
            <a:r>
              <a:rPr lang="ja-JP" altLang="en-US" sz="2200" dirty="0" smtClean="0"/>
              <a:t>　</a:t>
            </a:r>
            <a:r>
              <a:rPr lang="ja-JP" altLang="en-US" sz="2200" u="sng" dirty="0" smtClean="0"/>
              <a:t>工事内訳書の設計年月</a:t>
            </a:r>
            <a:r>
              <a:rPr lang="ja-JP" altLang="en-US" sz="2200" dirty="0" smtClean="0"/>
              <a:t>を</a:t>
            </a:r>
            <a:r>
              <a:rPr lang="ja-JP" altLang="en-US" sz="2200" dirty="0"/>
              <a:t>ご</a:t>
            </a:r>
            <a:r>
              <a:rPr lang="ja-JP" altLang="en-US" sz="2200" dirty="0" smtClean="0"/>
              <a:t>確認ください</a:t>
            </a:r>
            <a:endParaRPr lang="en-US" altLang="ja-JP" sz="2200" dirty="0" smtClean="0"/>
          </a:p>
          <a:p>
            <a:r>
              <a:rPr lang="ja-JP" altLang="en-US" dirty="0"/>
              <a:t>　</a:t>
            </a:r>
            <a:r>
              <a:rPr lang="ja-JP" altLang="en-US" dirty="0" smtClean="0"/>
              <a:t>（例</a:t>
            </a:r>
            <a:r>
              <a:rPr lang="ja-JP" altLang="en-US" dirty="0"/>
              <a:t>：設計年月１１月～２月→</a:t>
            </a:r>
            <a:r>
              <a:rPr lang="ja-JP" altLang="en-US" dirty="0" smtClean="0"/>
              <a:t>１１月版の標準単価を採用）</a:t>
            </a:r>
            <a:endParaRPr lang="ja-JP" altLang="en-US" dirty="0"/>
          </a:p>
          <a:p>
            <a:endParaRPr lang="ja-JP" altLang="en-US" sz="2200" dirty="0"/>
          </a:p>
        </p:txBody>
      </p:sp>
      <p:grpSp>
        <p:nvGrpSpPr>
          <p:cNvPr id="5" name="グループ化 4"/>
          <p:cNvGrpSpPr/>
          <p:nvPr/>
        </p:nvGrpSpPr>
        <p:grpSpPr>
          <a:xfrm>
            <a:off x="1775520" y="1556792"/>
            <a:ext cx="3179238" cy="4741642"/>
            <a:chOff x="1775520" y="1556792"/>
            <a:chExt cx="3179238" cy="4741642"/>
          </a:xfrm>
        </p:grpSpPr>
        <p:sp>
          <p:nvSpPr>
            <p:cNvPr id="7" name="正方形/長方形 6"/>
            <p:cNvSpPr/>
            <p:nvPr/>
          </p:nvSpPr>
          <p:spPr>
            <a:xfrm>
              <a:off x="1775520" y="1556792"/>
              <a:ext cx="100811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4645058" y="5929102"/>
              <a:ext cx="309700" cy="369332"/>
            </a:xfrm>
            <a:prstGeom prst="rect">
              <a:avLst/>
            </a:prstGeom>
            <a:noFill/>
          </p:spPr>
          <p:txBody>
            <a:bodyPr wrap="none" rtlCol="0">
              <a:spAutoFit/>
            </a:bodyPr>
            <a:lstStyle/>
            <a:p>
              <a:r>
                <a:rPr kumimoji="1" lang="en-US" altLang="ja-JP" dirty="0" smtClean="0">
                  <a:solidFill>
                    <a:srgbClr val="FF0000"/>
                  </a:solidFill>
                </a:rPr>
                <a:t>B</a:t>
              </a:r>
              <a:endParaRPr kumimoji="1" lang="ja-JP" altLang="en-US" dirty="0">
                <a:solidFill>
                  <a:srgbClr val="FF0000"/>
                </a:solidFill>
              </a:endParaRPr>
            </a:p>
          </p:txBody>
        </p:sp>
      </p:grpSp>
      <p:sp>
        <p:nvSpPr>
          <p:cNvPr id="8" name="テキスト ボックス 7"/>
          <p:cNvSpPr txBox="1"/>
          <p:nvPr/>
        </p:nvSpPr>
        <p:spPr>
          <a:xfrm>
            <a:off x="1747644" y="1205463"/>
            <a:ext cx="1107996" cy="369332"/>
          </a:xfrm>
          <a:prstGeom prst="rect">
            <a:avLst/>
          </a:prstGeom>
          <a:noFill/>
        </p:spPr>
        <p:txBody>
          <a:bodyPr wrap="none" rtlCol="0">
            <a:spAutoFit/>
          </a:bodyPr>
          <a:lstStyle/>
          <a:p>
            <a:r>
              <a:rPr kumimoji="1" lang="ja-JP" altLang="en-US" dirty="0" smtClean="0">
                <a:solidFill>
                  <a:srgbClr val="FF0000"/>
                </a:solidFill>
              </a:rPr>
              <a:t>設計年月</a:t>
            </a:r>
            <a:endParaRPr kumimoji="1" lang="ja-JP" altLang="en-US" dirty="0">
              <a:solidFill>
                <a:srgbClr val="FF0000"/>
              </a:solidFill>
            </a:endParaRPr>
          </a:p>
        </p:txBody>
      </p:sp>
    </p:spTree>
    <p:extLst>
      <p:ext uri="{BB962C8B-B14F-4D97-AF65-F5344CB8AC3E}">
        <p14:creationId xmlns:p14="http://schemas.microsoft.com/office/powerpoint/2010/main" val="267396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41</a:t>
            </a:fld>
            <a:endParaRPr kumimoji="1" lang="ja-JP" altLang="en-US" dirty="0"/>
          </a:p>
        </p:txBody>
      </p:sp>
      <p:sp>
        <p:nvSpPr>
          <p:cNvPr id="3" name="正方形/長方形 2"/>
          <p:cNvSpPr/>
          <p:nvPr/>
        </p:nvSpPr>
        <p:spPr>
          <a:xfrm>
            <a:off x="623392" y="404664"/>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
        <p:nvSpPr>
          <p:cNvPr id="5" name="正方形/長方形 4"/>
          <p:cNvSpPr/>
          <p:nvPr/>
        </p:nvSpPr>
        <p:spPr>
          <a:xfrm>
            <a:off x="1199456" y="1916832"/>
            <a:ext cx="9674443" cy="3539430"/>
          </a:xfrm>
          <a:prstGeom prst="rect">
            <a:avLst/>
          </a:prstGeom>
        </p:spPr>
        <p:txBody>
          <a:bodyPr wrap="none">
            <a:spAutoFit/>
          </a:bodyPr>
          <a:lstStyle/>
          <a:p>
            <a:r>
              <a:rPr lang="ja-JP" altLang="en-US" sz="2800" dirty="0" smtClean="0"/>
              <a:t>（１</a:t>
            </a:r>
            <a:r>
              <a:rPr lang="ja-JP" altLang="en-US" sz="2800" dirty="0"/>
              <a:t>）現場代理人の常駐義務緩和取扱要綱</a:t>
            </a:r>
            <a:r>
              <a:rPr lang="ja-JP" altLang="en-US" sz="2800" dirty="0" smtClean="0"/>
              <a:t>の一部</a:t>
            </a:r>
            <a:r>
              <a:rPr lang="ja-JP" altLang="en-US" sz="2800" dirty="0"/>
              <a:t>改定に</a:t>
            </a:r>
            <a:r>
              <a:rPr lang="ja-JP" altLang="en-US" sz="2800" dirty="0" smtClean="0"/>
              <a:t>ついて</a:t>
            </a:r>
            <a:endParaRPr lang="en-US" altLang="ja-JP" sz="2800" dirty="0" smtClean="0"/>
          </a:p>
          <a:p>
            <a:endParaRPr lang="en-US" altLang="ja-JP" sz="2800" dirty="0" smtClean="0"/>
          </a:p>
          <a:p>
            <a:r>
              <a:rPr lang="ja-JP" altLang="en-US" sz="2800" dirty="0" smtClean="0"/>
              <a:t>（２）石綿（アスベスト）含有事前調査結果の報告義務に</a:t>
            </a:r>
            <a:r>
              <a:rPr lang="ja-JP" altLang="en-US" sz="2800" dirty="0"/>
              <a:t>ついて</a:t>
            </a:r>
            <a:endParaRPr lang="en-US" altLang="ja-JP" sz="2800" dirty="0"/>
          </a:p>
          <a:p>
            <a:endParaRPr lang="en-US" altLang="ja-JP" sz="2800" dirty="0" smtClean="0"/>
          </a:p>
          <a:p>
            <a:r>
              <a:rPr lang="ja-JP" altLang="en-US" sz="2800" dirty="0" smtClean="0"/>
              <a:t>（３）</a:t>
            </a:r>
            <a:r>
              <a:rPr lang="ja-JP" altLang="en-US" sz="2800" dirty="0"/>
              <a:t>建設</a:t>
            </a:r>
            <a:r>
              <a:rPr lang="ja-JP" altLang="en-US" sz="2800" dirty="0" smtClean="0"/>
              <a:t>キャリアアップシステム（</a:t>
            </a:r>
            <a:r>
              <a:rPr lang="en-US" altLang="ja-JP" sz="2800" dirty="0" smtClean="0"/>
              <a:t>CCUS</a:t>
            </a:r>
            <a:r>
              <a:rPr lang="ja-JP" altLang="en-US" sz="2800" dirty="0" smtClean="0"/>
              <a:t>）に関するインセンティブ</a:t>
            </a:r>
            <a:endParaRPr lang="en-US" altLang="ja-JP" sz="2800" dirty="0" smtClean="0"/>
          </a:p>
          <a:p>
            <a:r>
              <a:rPr lang="ja-JP" altLang="en-US" sz="2800" dirty="0"/>
              <a:t>　</a:t>
            </a:r>
            <a:r>
              <a:rPr lang="ja-JP" altLang="en-US" sz="2800" dirty="0" smtClean="0"/>
              <a:t>　発注について</a:t>
            </a:r>
            <a:endParaRPr lang="en-US" altLang="ja-JP" sz="2800" dirty="0" smtClean="0"/>
          </a:p>
          <a:p>
            <a:endParaRPr lang="en-US" altLang="ja-JP" sz="2800" dirty="0" smtClean="0"/>
          </a:p>
          <a:p>
            <a:r>
              <a:rPr lang="ja-JP" altLang="en-US" sz="2800" dirty="0" smtClean="0"/>
              <a:t>（４）</a:t>
            </a:r>
            <a:r>
              <a:rPr lang="ja-JP" altLang="en-US" sz="2800" dirty="0"/>
              <a:t>工事監査指摘事項に</a:t>
            </a:r>
            <a:r>
              <a:rPr lang="ja-JP" altLang="en-US" sz="2800" dirty="0" smtClean="0"/>
              <a:t>ついて</a:t>
            </a:r>
            <a:endParaRPr lang="en-US" altLang="ja-JP" sz="2800" dirty="0"/>
          </a:p>
        </p:txBody>
      </p:sp>
    </p:spTree>
    <p:extLst>
      <p:ext uri="{BB962C8B-B14F-4D97-AF65-F5344CB8AC3E}">
        <p14:creationId xmlns:p14="http://schemas.microsoft.com/office/powerpoint/2010/main" val="1827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42</a:t>
            </a:fld>
            <a:endParaRPr kumimoji="1" lang="ja-JP" altLang="en-US"/>
          </a:p>
        </p:txBody>
      </p:sp>
      <p:sp>
        <p:nvSpPr>
          <p:cNvPr id="5" name="正方形/長方形 4"/>
          <p:cNvSpPr/>
          <p:nvPr/>
        </p:nvSpPr>
        <p:spPr>
          <a:xfrm>
            <a:off x="407368" y="731564"/>
            <a:ext cx="9937104" cy="461665"/>
          </a:xfrm>
          <a:prstGeom prst="rect">
            <a:avLst/>
          </a:prstGeom>
        </p:spPr>
        <p:txBody>
          <a:bodyPr wrap="square">
            <a:spAutoFit/>
          </a:bodyPr>
          <a:lstStyle/>
          <a:p>
            <a:r>
              <a:rPr lang="ja-JP" altLang="en-US" sz="2400" dirty="0"/>
              <a:t>（１）現場代理人の常駐義務緩和取扱要綱</a:t>
            </a:r>
            <a:r>
              <a:rPr lang="ja-JP" altLang="en-US" sz="2400" dirty="0" smtClean="0"/>
              <a:t>の一部</a:t>
            </a:r>
            <a:r>
              <a:rPr lang="ja-JP" altLang="en-US" sz="2400" dirty="0"/>
              <a:t>改定に</a:t>
            </a:r>
            <a:r>
              <a:rPr lang="ja-JP" altLang="en-US" sz="2400" dirty="0" smtClean="0"/>
              <a:t>ついて</a:t>
            </a:r>
            <a:endParaRPr lang="en-US" altLang="ja-JP" sz="2400" dirty="0" smtClean="0"/>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180" y="1201719"/>
            <a:ext cx="6888969" cy="5146142"/>
          </a:xfrm>
          <a:prstGeom prst="rect">
            <a:avLst/>
          </a:prstGeom>
        </p:spPr>
      </p:pic>
      <p:sp>
        <p:nvSpPr>
          <p:cNvPr id="2" name="正方形/長方形 1"/>
          <p:cNvSpPr/>
          <p:nvPr/>
        </p:nvSpPr>
        <p:spPr>
          <a:xfrm>
            <a:off x="2855640" y="5589240"/>
            <a:ext cx="4392488"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Tree>
    <p:extLst>
      <p:ext uri="{BB962C8B-B14F-4D97-AF65-F5344CB8AC3E}">
        <p14:creationId xmlns:p14="http://schemas.microsoft.com/office/powerpoint/2010/main" val="385278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43</a:t>
            </a:fld>
            <a:endParaRPr kumimoji="1"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094" y="1340768"/>
            <a:ext cx="3846484" cy="5074500"/>
          </a:xfrm>
          <a:prstGeom prst="rect">
            <a:avLst/>
          </a:prstGeom>
          <a:ln>
            <a:solidFill>
              <a:schemeClr val="tx1"/>
            </a:solidFill>
          </a:ln>
        </p:spPr>
      </p:pic>
      <p:sp>
        <p:nvSpPr>
          <p:cNvPr id="7" name="正方形/長方形 6"/>
          <p:cNvSpPr/>
          <p:nvPr/>
        </p:nvSpPr>
        <p:spPr>
          <a:xfrm>
            <a:off x="6023992" y="5589240"/>
            <a:ext cx="5197896" cy="400110"/>
          </a:xfrm>
          <a:prstGeom prst="rect">
            <a:avLst/>
          </a:prstGeom>
        </p:spPr>
        <p:txBody>
          <a:bodyPr wrap="square">
            <a:spAutoFit/>
          </a:bodyPr>
          <a:lstStyle/>
          <a:p>
            <a:r>
              <a:rPr lang="en-US" altLang="ja-JP" sz="2000" dirty="0" smtClean="0"/>
              <a:t>※</a:t>
            </a:r>
            <a:r>
              <a:rPr lang="ja-JP" altLang="en-US" sz="2000" dirty="0" smtClean="0"/>
              <a:t>病院局・交通局は含まれない</a:t>
            </a:r>
            <a:endParaRPr lang="en-US" altLang="ja-JP" sz="2000" dirty="0" smtClean="0"/>
          </a:p>
        </p:txBody>
      </p:sp>
      <p:sp>
        <p:nvSpPr>
          <p:cNvPr id="6" name="正方形/長方形 5"/>
          <p:cNvSpPr/>
          <p:nvPr/>
        </p:nvSpPr>
        <p:spPr>
          <a:xfrm>
            <a:off x="1742862" y="2564904"/>
            <a:ext cx="3001988" cy="792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6051829" y="1628301"/>
            <a:ext cx="5197896" cy="1015663"/>
          </a:xfrm>
          <a:prstGeom prst="rect">
            <a:avLst/>
          </a:prstGeom>
        </p:spPr>
        <p:txBody>
          <a:bodyPr wrap="square">
            <a:spAutoFit/>
          </a:bodyPr>
          <a:lstStyle/>
          <a:p>
            <a:r>
              <a:rPr lang="ja-JP" altLang="en-US" sz="2000" dirty="0" smtClean="0"/>
              <a:t>（兼任条件）</a:t>
            </a:r>
            <a:endParaRPr lang="en-US" altLang="ja-JP" sz="2000" dirty="0" smtClean="0"/>
          </a:p>
          <a:p>
            <a:r>
              <a:rPr lang="ja-JP" altLang="en-US" sz="2000" dirty="0"/>
              <a:t>各工事の予定価格（税込み）が </a:t>
            </a:r>
            <a:r>
              <a:rPr lang="en-US" altLang="ja-JP" sz="2000" dirty="0"/>
              <a:t>3,500 </a:t>
            </a:r>
            <a:r>
              <a:rPr lang="ja-JP" altLang="en-US" sz="2000" dirty="0"/>
              <a:t>万円（建築の場合は </a:t>
            </a:r>
            <a:r>
              <a:rPr lang="en-US" altLang="ja-JP" sz="2000" dirty="0"/>
              <a:t>7,000 </a:t>
            </a:r>
            <a:r>
              <a:rPr lang="ja-JP" altLang="en-US" sz="2000" dirty="0"/>
              <a:t>万円） 未満の</a:t>
            </a:r>
            <a:r>
              <a:rPr lang="ja-JP" altLang="en-US" sz="2000" dirty="0" smtClean="0"/>
              <a:t>工事</a:t>
            </a:r>
            <a:endParaRPr lang="en-US" altLang="ja-JP" sz="2000" dirty="0"/>
          </a:p>
        </p:txBody>
      </p:sp>
      <p:sp>
        <p:nvSpPr>
          <p:cNvPr id="11" name="正方形/長方形 10"/>
          <p:cNvSpPr/>
          <p:nvPr/>
        </p:nvSpPr>
        <p:spPr>
          <a:xfrm>
            <a:off x="6051829" y="4045028"/>
            <a:ext cx="5197896" cy="1015663"/>
          </a:xfrm>
          <a:prstGeom prst="rect">
            <a:avLst/>
          </a:prstGeom>
        </p:spPr>
        <p:txBody>
          <a:bodyPr wrap="square">
            <a:spAutoFit/>
          </a:bodyPr>
          <a:lstStyle/>
          <a:p>
            <a:r>
              <a:rPr lang="ja-JP" altLang="en-US" sz="2000" dirty="0" smtClean="0"/>
              <a:t>各工事</a:t>
            </a:r>
            <a:r>
              <a:rPr lang="ja-JP" altLang="en-US" sz="2000" dirty="0"/>
              <a:t>の</a:t>
            </a:r>
            <a:r>
              <a:rPr lang="ja-JP" altLang="en-US" sz="2000" u="sng" dirty="0">
                <a:solidFill>
                  <a:srgbClr val="FF0000"/>
                </a:solidFill>
              </a:rPr>
              <a:t>請負</a:t>
            </a:r>
            <a:r>
              <a:rPr lang="ja-JP" altLang="en-US" sz="2000" u="sng" dirty="0" smtClean="0">
                <a:solidFill>
                  <a:srgbClr val="FF0000"/>
                </a:solidFill>
              </a:rPr>
              <a:t>金額</a:t>
            </a:r>
            <a:r>
              <a:rPr lang="ja-JP" altLang="en-US" sz="2000" dirty="0" smtClean="0"/>
              <a:t>が </a:t>
            </a:r>
            <a:r>
              <a:rPr lang="en-US" altLang="ja-JP" sz="2000" b="1" dirty="0" smtClean="0">
                <a:solidFill>
                  <a:srgbClr val="FF0000"/>
                </a:solidFill>
              </a:rPr>
              <a:t>4,000 </a:t>
            </a:r>
            <a:r>
              <a:rPr lang="ja-JP" altLang="en-US" sz="2000" b="1" dirty="0" smtClean="0">
                <a:solidFill>
                  <a:srgbClr val="FF0000"/>
                </a:solidFill>
              </a:rPr>
              <a:t>万</a:t>
            </a:r>
            <a:r>
              <a:rPr lang="ja-JP" altLang="en-US" sz="2000" b="1" dirty="0">
                <a:solidFill>
                  <a:srgbClr val="FF0000"/>
                </a:solidFill>
              </a:rPr>
              <a:t>円</a:t>
            </a:r>
            <a:r>
              <a:rPr lang="ja-JP" altLang="en-US" sz="2000" dirty="0"/>
              <a:t>（建築一式工事の場合は </a:t>
            </a:r>
            <a:r>
              <a:rPr lang="en-US" altLang="ja-JP" sz="2000" b="1" dirty="0">
                <a:solidFill>
                  <a:srgbClr val="FF0000"/>
                </a:solidFill>
              </a:rPr>
              <a:t>8,000 </a:t>
            </a:r>
            <a:r>
              <a:rPr lang="ja-JP" altLang="en-US" sz="2000" b="1" dirty="0">
                <a:solidFill>
                  <a:srgbClr val="FF0000"/>
                </a:solidFill>
              </a:rPr>
              <a:t>万円</a:t>
            </a:r>
            <a:r>
              <a:rPr lang="ja-JP" altLang="en-US" sz="2000" dirty="0" smtClean="0"/>
              <a:t>） 未満</a:t>
            </a:r>
            <a:r>
              <a:rPr lang="ja-JP" altLang="en-US" sz="2000" dirty="0"/>
              <a:t>の</a:t>
            </a:r>
            <a:r>
              <a:rPr lang="ja-JP" altLang="en-US" sz="2000" dirty="0" smtClean="0"/>
              <a:t>工事</a:t>
            </a:r>
            <a:endParaRPr lang="en-US" altLang="ja-JP" sz="2000" dirty="0" smtClean="0"/>
          </a:p>
          <a:p>
            <a:r>
              <a:rPr lang="en-US" altLang="ja-JP" sz="2000" dirty="0"/>
              <a:t>【</a:t>
            </a:r>
            <a:r>
              <a:rPr lang="ja-JP" altLang="en-US" sz="2000" u="sng" dirty="0" smtClean="0"/>
              <a:t>令和５年１月１日契約より</a:t>
            </a:r>
            <a:r>
              <a:rPr lang="en-US" altLang="ja-JP" sz="2000" dirty="0" smtClean="0"/>
              <a:t>】</a:t>
            </a:r>
          </a:p>
        </p:txBody>
      </p:sp>
      <p:sp>
        <p:nvSpPr>
          <p:cNvPr id="12" name="下矢印 11"/>
          <p:cNvSpPr/>
          <p:nvPr/>
        </p:nvSpPr>
        <p:spPr>
          <a:xfrm>
            <a:off x="8194073" y="2922934"/>
            <a:ext cx="913408" cy="87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
        <p:nvSpPr>
          <p:cNvPr id="5" name="正方形/長方形 4"/>
          <p:cNvSpPr/>
          <p:nvPr/>
        </p:nvSpPr>
        <p:spPr>
          <a:xfrm>
            <a:off x="407368" y="735087"/>
            <a:ext cx="9937104" cy="461665"/>
          </a:xfrm>
          <a:prstGeom prst="rect">
            <a:avLst/>
          </a:prstGeom>
        </p:spPr>
        <p:txBody>
          <a:bodyPr wrap="square">
            <a:spAutoFit/>
          </a:bodyPr>
          <a:lstStyle/>
          <a:p>
            <a:r>
              <a:rPr lang="ja-JP" altLang="en-US" sz="2400" dirty="0"/>
              <a:t>（１）現場代理人の常駐義務緩和取扱要綱</a:t>
            </a:r>
            <a:r>
              <a:rPr lang="ja-JP" altLang="en-US" sz="2400" dirty="0" smtClean="0"/>
              <a:t>の一部</a:t>
            </a:r>
            <a:r>
              <a:rPr lang="ja-JP" altLang="en-US" sz="2400" dirty="0"/>
              <a:t>改定に</a:t>
            </a:r>
            <a:r>
              <a:rPr lang="ja-JP" altLang="en-US" sz="2400" dirty="0" smtClean="0"/>
              <a:t>ついて</a:t>
            </a:r>
            <a:endParaRPr lang="en-US" altLang="ja-JP" sz="2400" dirty="0" smtClean="0"/>
          </a:p>
        </p:txBody>
      </p:sp>
    </p:spTree>
    <p:extLst>
      <p:ext uri="{BB962C8B-B14F-4D97-AF65-F5344CB8AC3E}">
        <p14:creationId xmlns:p14="http://schemas.microsoft.com/office/powerpoint/2010/main" val="10956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0" grpId="0"/>
      <p:bldP spid="11" grpId="0"/>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6" y="1304739"/>
            <a:ext cx="5177689" cy="4630495"/>
          </a:xfrm>
          <a:prstGeom prst="rect">
            <a:avLst/>
          </a:prstGeom>
        </p:spPr>
      </p:pic>
      <p:sp>
        <p:nvSpPr>
          <p:cNvPr id="3" name="スライド番号プレースホルダー 2"/>
          <p:cNvSpPr>
            <a:spLocks noGrp="1"/>
          </p:cNvSpPr>
          <p:nvPr>
            <p:ph type="sldNum" sz="quarter" idx="12"/>
          </p:nvPr>
        </p:nvSpPr>
        <p:spPr/>
        <p:txBody>
          <a:bodyPr/>
          <a:lstStyle/>
          <a:p>
            <a:fld id="{3C655A91-3D93-4C54-8FCE-5DA418FE82A9}" type="slidenum">
              <a:rPr kumimoji="1" lang="ja-JP" altLang="en-US" smtClean="0"/>
              <a:t>44</a:t>
            </a:fld>
            <a:endParaRPr kumimoji="1" lang="ja-JP" altLang="en-US"/>
          </a:p>
        </p:txBody>
      </p:sp>
      <p:sp>
        <p:nvSpPr>
          <p:cNvPr id="6" name="正方形/長方形 5"/>
          <p:cNvSpPr/>
          <p:nvPr/>
        </p:nvSpPr>
        <p:spPr>
          <a:xfrm>
            <a:off x="443907" y="719964"/>
            <a:ext cx="8318303" cy="461665"/>
          </a:xfrm>
          <a:prstGeom prst="rect">
            <a:avLst/>
          </a:prstGeom>
        </p:spPr>
        <p:txBody>
          <a:bodyPr wrap="none">
            <a:spAutoFit/>
          </a:bodyPr>
          <a:lstStyle/>
          <a:p>
            <a:r>
              <a:rPr lang="ja-JP" altLang="en-US" sz="2400" dirty="0"/>
              <a:t>（１）現場代理人の常駐義務緩和取扱要綱の一部改定について</a:t>
            </a:r>
            <a:endParaRPr lang="en-US" altLang="ja-JP" sz="2400"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452" y="1302255"/>
            <a:ext cx="3483003" cy="4933469"/>
          </a:xfrm>
          <a:prstGeom prst="rect">
            <a:avLst/>
          </a:prstGeom>
          <a:ln>
            <a:solidFill>
              <a:schemeClr val="tx1"/>
            </a:solidFill>
          </a:ln>
        </p:spPr>
      </p:pic>
      <p:sp>
        <p:nvSpPr>
          <p:cNvPr id="11" name="正方形/長方形 10"/>
          <p:cNvSpPr/>
          <p:nvPr/>
        </p:nvSpPr>
        <p:spPr>
          <a:xfrm>
            <a:off x="7320136" y="3502095"/>
            <a:ext cx="2808312"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99456" y="5875724"/>
            <a:ext cx="4320000" cy="720000"/>
          </a:xfrm>
          <a:prstGeom prst="rect">
            <a:avLst/>
          </a:prstGeom>
          <a:noFill/>
          <a:ln w="19050">
            <a:noFill/>
          </a:ln>
        </p:spPr>
        <p:txBody>
          <a:bodyPr wrap="square" rtlCol="0" anchor="ctr" anchorCtr="1">
            <a:noAutofit/>
          </a:bodyPr>
          <a:lstStyle/>
          <a:p>
            <a:r>
              <a:rPr kumimoji="1" lang="en-US" altLang="ja-JP" sz="2000" dirty="0" smtClean="0">
                <a:solidFill>
                  <a:srgbClr val="FF0000"/>
                </a:solidFill>
              </a:rPr>
              <a:t>※</a:t>
            </a:r>
            <a:r>
              <a:rPr kumimoji="1" lang="ja-JP" altLang="en-US" sz="2000" dirty="0" smtClean="0">
                <a:solidFill>
                  <a:srgbClr val="FF0000"/>
                </a:solidFill>
              </a:rPr>
              <a:t>上下水道局</a:t>
            </a:r>
            <a:r>
              <a:rPr lang="ja-JP" altLang="en-US" sz="2000" dirty="0">
                <a:solidFill>
                  <a:srgbClr val="FF0000"/>
                </a:solidFill>
              </a:rPr>
              <a:t>についても同様</a:t>
            </a:r>
            <a:endParaRPr kumimoji="1" lang="ja-JP" altLang="en-US" sz="2000" dirty="0">
              <a:solidFill>
                <a:srgbClr val="FF0000"/>
              </a:solidFill>
            </a:endParaRPr>
          </a:p>
        </p:txBody>
      </p:sp>
      <p:sp>
        <p:nvSpPr>
          <p:cNvPr id="10" name="正方形/長方形 9"/>
          <p:cNvSpPr/>
          <p:nvPr/>
        </p:nvSpPr>
        <p:spPr>
          <a:xfrm>
            <a:off x="970895" y="4514066"/>
            <a:ext cx="3302603"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Tree>
    <p:extLst>
      <p:ext uri="{BB962C8B-B14F-4D97-AF65-F5344CB8AC3E}">
        <p14:creationId xmlns:p14="http://schemas.microsoft.com/office/powerpoint/2010/main" val="15643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421813"/>
            <a:ext cx="3384376" cy="4884607"/>
          </a:xfrm>
          <a:prstGeom prst="rect">
            <a:avLst/>
          </a:prstGeom>
        </p:spPr>
      </p:pic>
      <p:sp>
        <p:nvSpPr>
          <p:cNvPr id="3" name="スライド番号プレースホルダー 2"/>
          <p:cNvSpPr>
            <a:spLocks noGrp="1"/>
          </p:cNvSpPr>
          <p:nvPr>
            <p:ph type="sldNum" sz="quarter" idx="12"/>
          </p:nvPr>
        </p:nvSpPr>
        <p:spPr/>
        <p:txBody>
          <a:bodyPr/>
          <a:lstStyle/>
          <a:p>
            <a:fld id="{3C655A91-3D93-4C54-8FCE-5DA418FE82A9}" type="slidenum">
              <a:rPr kumimoji="1" lang="ja-JP" altLang="en-US" smtClean="0"/>
              <a:t>45</a:t>
            </a:fld>
            <a:endParaRPr kumimoji="1" lang="ja-JP" altLang="en-US"/>
          </a:p>
        </p:txBody>
      </p:sp>
      <p:sp>
        <p:nvSpPr>
          <p:cNvPr id="6" name="正方形/長方形 5"/>
          <p:cNvSpPr/>
          <p:nvPr/>
        </p:nvSpPr>
        <p:spPr>
          <a:xfrm>
            <a:off x="479376" y="694744"/>
            <a:ext cx="8103500" cy="830997"/>
          </a:xfrm>
          <a:prstGeom prst="rect">
            <a:avLst/>
          </a:prstGeom>
        </p:spPr>
        <p:txBody>
          <a:bodyPr wrap="none">
            <a:spAutoFit/>
          </a:bodyPr>
          <a:lstStyle/>
          <a:p>
            <a:r>
              <a:rPr lang="ja-JP" altLang="en-US" sz="2400" dirty="0" smtClean="0"/>
              <a:t>（２）</a:t>
            </a:r>
            <a:r>
              <a:rPr lang="ja-JP" altLang="en-US" sz="2400" dirty="0"/>
              <a:t>石綿（アスベスト）含有事前調査結果の報告義務について</a:t>
            </a:r>
            <a:endParaRPr lang="en-US" altLang="ja-JP" sz="2400" dirty="0"/>
          </a:p>
          <a:p>
            <a:endParaRPr lang="en-US" altLang="ja-JP" sz="2400" dirty="0"/>
          </a:p>
        </p:txBody>
      </p:sp>
      <p:sp>
        <p:nvSpPr>
          <p:cNvPr id="5" name="テキスト ボックス 4"/>
          <p:cNvSpPr txBox="1"/>
          <p:nvPr/>
        </p:nvSpPr>
        <p:spPr>
          <a:xfrm>
            <a:off x="5375920" y="5106091"/>
            <a:ext cx="6131807" cy="1200329"/>
          </a:xfrm>
          <a:prstGeom prst="rect">
            <a:avLst/>
          </a:prstGeom>
          <a:noFill/>
          <a:ln w="19050">
            <a:solidFill>
              <a:srgbClr val="FF0000"/>
            </a:solidFill>
          </a:ln>
        </p:spPr>
        <p:txBody>
          <a:bodyPr wrap="none" rtlCol="0">
            <a:spAutoFit/>
          </a:bodyPr>
          <a:lstStyle/>
          <a:p>
            <a:r>
              <a:rPr lang="ja-JP" altLang="en-US" dirty="0" smtClean="0">
                <a:solidFill>
                  <a:srgbClr val="FF0000"/>
                </a:solidFill>
              </a:rPr>
              <a:t>令和４年４月１日から一定規模以上の</a:t>
            </a:r>
            <a:r>
              <a:rPr lang="ja-JP" altLang="en-US" dirty="0">
                <a:solidFill>
                  <a:srgbClr val="FF0000"/>
                </a:solidFill>
              </a:rPr>
              <a:t>工事</a:t>
            </a:r>
            <a:r>
              <a:rPr lang="ja-JP" altLang="en-US" dirty="0" smtClean="0">
                <a:solidFill>
                  <a:srgbClr val="FF0000"/>
                </a:solidFill>
              </a:rPr>
              <a:t>は着工前に</a:t>
            </a:r>
            <a:endParaRPr lang="en-US" altLang="ja-JP" dirty="0" smtClean="0">
              <a:solidFill>
                <a:srgbClr val="FF0000"/>
              </a:solidFill>
            </a:endParaRPr>
          </a:p>
          <a:p>
            <a:r>
              <a:rPr lang="ja-JP" altLang="en-US" dirty="0" smtClean="0">
                <a:solidFill>
                  <a:srgbClr val="FF0000"/>
                </a:solidFill>
              </a:rPr>
              <a:t>施工業者（元請業者）が労働基準監督署と自治体（川崎市）へ</a:t>
            </a:r>
            <a:endParaRPr lang="en-US" altLang="ja-JP" dirty="0" smtClean="0">
              <a:solidFill>
                <a:srgbClr val="FF0000"/>
              </a:solidFill>
            </a:endParaRPr>
          </a:p>
          <a:p>
            <a:r>
              <a:rPr lang="ja-JP" altLang="en-US" dirty="0" smtClean="0">
                <a:solidFill>
                  <a:srgbClr val="FF0000"/>
                </a:solidFill>
              </a:rPr>
              <a:t>石綿含有の事前調査結果を報告する義務がある。</a:t>
            </a:r>
            <a:endParaRPr lang="en-US" altLang="ja-JP" dirty="0" smtClean="0">
              <a:solidFill>
                <a:srgbClr val="FF0000"/>
              </a:solidFill>
            </a:endParaRPr>
          </a:p>
          <a:p>
            <a:r>
              <a:rPr lang="en-US" altLang="ja-JP" dirty="0" smtClean="0">
                <a:solidFill>
                  <a:srgbClr val="FF0000"/>
                </a:solidFill>
              </a:rPr>
              <a:t>【</a:t>
            </a:r>
            <a:r>
              <a:rPr lang="ja-JP" altLang="en-US" dirty="0">
                <a:solidFill>
                  <a:srgbClr val="FF0000"/>
                </a:solidFill>
              </a:rPr>
              <a:t>大気汚染防止法第</a:t>
            </a:r>
            <a:r>
              <a:rPr lang="en-US" altLang="ja-JP" dirty="0">
                <a:solidFill>
                  <a:srgbClr val="FF0000"/>
                </a:solidFill>
              </a:rPr>
              <a:t>18</a:t>
            </a:r>
            <a:r>
              <a:rPr lang="ja-JP" altLang="en-US" dirty="0">
                <a:solidFill>
                  <a:srgbClr val="FF0000"/>
                </a:solidFill>
              </a:rPr>
              <a:t>条の</a:t>
            </a:r>
            <a:r>
              <a:rPr lang="en-US" altLang="ja-JP" dirty="0">
                <a:solidFill>
                  <a:srgbClr val="FF0000"/>
                </a:solidFill>
              </a:rPr>
              <a:t>15</a:t>
            </a:r>
            <a:r>
              <a:rPr lang="ja-JP" altLang="en-US" dirty="0">
                <a:solidFill>
                  <a:srgbClr val="FF0000"/>
                </a:solidFill>
              </a:rPr>
              <a:t>第</a:t>
            </a:r>
            <a:r>
              <a:rPr lang="en-US" altLang="ja-JP" dirty="0">
                <a:solidFill>
                  <a:srgbClr val="FF0000"/>
                </a:solidFill>
              </a:rPr>
              <a:t>6</a:t>
            </a:r>
            <a:r>
              <a:rPr lang="ja-JP" altLang="en-US" dirty="0" smtClean="0">
                <a:solidFill>
                  <a:srgbClr val="FF0000"/>
                </a:solidFill>
              </a:rPr>
              <a:t>項</a:t>
            </a:r>
            <a:r>
              <a:rPr lang="en-US" altLang="ja-JP" dirty="0" smtClean="0">
                <a:solidFill>
                  <a:srgbClr val="FF0000"/>
                </a:solidFill>
              </a:rPr>
              <a:t>】</a:t>
            </a:r>
            <a:endParaRPr kumimoji="1" lang="ja-JP" altLang="en-US" dirty="0">
              <a:solidFill>
                <a:srgbClr val="FF0000"/>
              </a:solidFill>
            </a:endParaRPr>
          </a:p>
        </p:txBody>
      </p:sp>
      <p:sp>
        <p:nvSpPr>
          <p:cNvPr id="9" name="正方形/長方形 8"/>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44" y="1525741"/>
            <a:ext cx="5270759" cy="2952328"/>
          </a:xfrm>
          <a:prstGeom prst="rect">
            <a:avLst/>
          </a:prstGeom>
        </p:spPr>
      </p:pic>
    </p:spTree>
    <p:extLst>
      <p:ext uri="{BB962C8B-B14F-4D97-AF65-F5344CB8AC3E}">
        <p14:creationId xmlns:p14="http://schemas.microsoft.com/office/powerpoint/2010/main" val="26319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C655A91-3D93-4C54-8FCE-5DA418FE82A9}" type="slidenum">
              <a:rPr kumimoji="1" lang="ja-JP" altLang="en-US" smtClean="0"/>
              <a:t>46</a:t>
            </a:fld>
            <a:endParaRPr kumimoji="1" lang="ja-JP" altLang="en-US"/>
          </a:p>
        </p:txBody>
      </p:sp>
      <p:sp>
        <p:nvSpPr>
          <p:cNvPr id="6" name="正方形/長方形 5"/>
          <p:cNvSpPr/>
          <p:nvPr/>
        </p:nvSpPr>
        <p:spPr>
          <a:xfrm>
            <a:off x="514895" y="708084"/>
            <a:ext cx="8103500" cy="830997"/>
          </a:xfrm>
          <a:prstGeom prst="rect">
            <a:avLst/>
          </a:prstGeom>
        </p:spPr>
        <p:txBody>
          <a:bodyPr wrap="none">
            <a:spAutoFit/>
          </a:bodyPr>
          <a:lstStyle/>
          <a:p>
            <a:r>
              <a:rPr lang="ja-JP" altLang="en-US" sz="2400" dirty="0" smtClean="0"/>
              <a:t>（２）</a:t>
            </a:r>
            <a:r>
              <a:rPr lang="ja-JP" altLang="en-US" sz="2400" dirty="0"/>
              <a:t>石綿（アスベスト）含有事前調査結果の報告義務について</a:t>
            </a:r>
            <a:endParaRPr lang="en-US" altLang="ja-JP" sz="2400" dirty="0"/>
          </a:p>
          <a:p>
            <a:endParaRPr lang="en-US" altLang="ja-JP" sz="24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96" y="1418768"/>
            <a:ext cx="3356193" cy="4835492"/>
          </a:xfrm>
          <a:prstGeom prst="rect">
            <a:avLst/>
          </a:prstGeom>
          <a:ln>
            <a:solidFill>
              <a:schemeClr val="tx1"/>
            </a:solidFill>
          </a:ln>
        </p:spPr>
      </p:pic>
      <p:sp>
        <p:nvSpPr>
          <p:cNvPr id="8" name="正方形/長方形 7"/>
          <p:cNvSpPr/>
          <p:nvPr/>
        </p:nvSpPr>
        <p:spPr>
          <a:xfrm>
            <a:off x="1703512" y="4301100"/>
            <a:ext cx="3240360"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
        <p:nvSpPr>
          <p:cNvPr id="10" name="正方形/長方形 9"/>
          <p:cNvSpPr/>
          <p:nvPr/>
        </p:nvSpPr>
        <p:spPr>
          <a:xfrm>
            <a:off x="1703512" y="1838730"/>
            <a:ext cx="3240360" cy="10142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stretch>
            <a:fillRect/>
          </a:stretch>
        </p:blipFill>
        <p:spPr>
          <a:xfrm>
            <a:off x="5602184" y="1539081"/>
            <a:ext cx="5468596" cy="3777626"/>
          </a:xfrm>
          <a:prstGeom prst="rect">
            <a:avLst/>
          </a:prstGeom>
        </p:spPr>
      </p:pic>
      <p:sp>
        <p:nvSpPr>
          <p:cNvPr id="9" name="テキスト ボックス 8"/>
          <p:cNvSpPr txBox="1"/>
          <p:nvPr/>
        </p:nvSpPr>
        <p:spPr>
          <a:xfrm>
            <a:off x="5602184" y="5496145"/>
            <a:ext cx="5551520" cy="758115"/>
          </a:xfrm>
          <a:prstGeom prst="wedgeRectCallout">
            <a:avLst>
              <a:gd name="adj1" fmla="val -62202"/>
              <a:gd name="adj2" fmla="val -106615"/>
            </a:avLst>
          </a:prstGeom>
          <a:noFill/>
          <a:ln w="19050">
            <a:solidFill>
              <a:srgbClr val="FF0000"/>
            </a:solidFill>
          </a:ln>
        </p:spPr>
        <p:txBody>
          <a:bodyPr wrap="none" rtlCol="0" anchor="ctr" anchorCtr="0">
            <a:noAutofit/>
          </a:bodyPr>
          <a:lstStyle/>
          <a:p>
            <a:r>
              <a:rPr lang="ja-JP" altLang="en-US" dirty="0" smtClean="0">
                <a:solidFill>
                  <a:srgbClr val="FF0000"/>
                </a:solidFill>
              </a:rPr>
              <a:t>令和５年１０月１日以降着工の工事から</a:t>
            </a:r>
            <a:endParaRPr lang="en-US" altLang="ja-JP" dirty="0" smtClean="0">
              <a:solidFill>
                <a:srgbClr val="FF0000"/>
              </a:solidFill>
            </a:endParaRPr>
          </a:p>
          <a:p>
            <a:r>
              <a:rPr lang="zh-TW" altLang="en-US" dirty="0">
                <a:solidFill>
                  <a:srgbClr val="FF0000"/>
                </a:solidFill>
              </a:rPr>
              <a:t>建築物石綿含有建材</a:t>
            </a:r>
            <a:r>
              <a:rPr lang="zh-TW" altLang="en-US" dirty="0" smtClean="0">
                <a:solidFill>
                  <a:srgbClr val="FF0000"/>
                </a:solidFill>
              </a:rPr>
              <a:t>調査者</a:t>
            </a:r>
            <a:r>
              <a:rPr lang="ja-JP" altLang="en-US" dirty="0" smtClean="0">
                <a:solidFill>
                  <a:srgbClr val="FF0000"/>
                </a:solidFill>
              </a:rPr>
              <a:t>が事前調査を行う必要あり</a:t>
            </a:r>
            <a:endParaRPr kumimoji="1" lang="ja-JP" altLang="en-US" dirty="0">
              <a:solidFill>
                <a:srgbClr val="FF0000"/>
              </a:solidFill>
            </a:endParaRPr>
          </a:p>
        </p:txBody>
      </p:sp>
    </p:spTree>
    <p:extLst>
      <p:ext uri="{BB962C8B-B14F-4D97-AF65-F5344CB8AC3E}">
        <p14:creationId xmlns:p14="http://schemas.microsoft.com/office/powerpoint/2010/main" val="320539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C655A91-3D93-4C54-8FCE-5DA418FE82A9}" type="slidenum">
              <a:rPr kumimoji="1" lang="ja-JP" altLang="en-US" smtClean="0"/>
              <a:t>47</a:t>
            </a:fld>
            <a:endParaRPr kumimoji="1" lang="ja-JP" altLang="en-US"/>
          </a:p>
        </p:txBody>
      </p:sp>
      <p:sp>
        <p:nvSpPr>
          <p:cNvPr id="6" name="正方形/長方形 5"/>
          <p:cNvSpPr/>
          <p:nvPr/>
        </p:nvSpPr>
        <p:spPr>
          <a:xfrm>
            <a:off x="551384" y="723074"/>
            <a:ext cx="8103500" cy="830997"/>
          </a:xfrm>
          <a:prstGeom prst="rect">
            <a:avLst/>
          </a:prstGeom>
        </p:spPr>
        <p:txBody>
          <a:bodyPr wrap="none">
            <a:spAutoFit/>
          </a:bodyPr>
          <a:lstStyle/>
          <a:p>
            <a:r>
              <a:rPr lang="ja-JP" altLang="en-US" sz="2400" dirty="0" smtClean="0"/>
              <a:t>（２）</a:t>
            </a:r>
            <a:r>
              <a:rPr lang="ja-JP" altLang="en-US" sz="2400" dirty="0"/>
              <a:t>石綿（アスベスト）含有事前調査結果の報告義務について</a:t>
            </a:r>
            <a:endParaRPr lang="en-US" altLang="ja-JP" sz="2400" dirty="0"/>
          </a:p>
          <a:p>
            <a:endParaRPr lang="en-US" altLang="ja-JP" sz="2400" dirty="0"/>
          </a:p>
        </p:txBody>
      </p:sp>
      <p:sp>
        <p:nvSpPr>
          <p:cNvPr id="7" name="正方形/長方形 6"/>
          <p:cNvSpPr/>
          <p:nvPr/>
        </p:nvSpPr>
        <p:spPr>
          <a:xfrm>
            <a:off x="1127448" y="1240789"/>
            <a:ext cx="5197896" cy="461665"/>
          </a:xfrm>
          <a:prstGeom prst="rect">
            <a:avLst/>
          </a:prstGeom>
        </p:spPr>
        <p:txBody>
          <a:bodyPr wrap="square">
            <a:spAutoFit/>
          </a:bodyPr>
          <a:lstStyle/>
          <a:p>
            <a:r>
              <a:rPr lang="ja-JP" altLang="en-US" sz="2400" dirty="0" smtClean="0"/>
              <a:t>・費用</a:t>
            </a:r>
            <a:r>
              <a:rPr lang="ja-JP" altLang="en-US" sz="2400" dirty="0"/>
              <a:t>に</a:t>
            </a:r>
            <a:r>
              <a:rPr lang="ja-JP" altLang="en-US" sz="2400" dirty="0" smtClean="0"/>
              <a:t>ついて</a:t>
            </a:r>
            <a:endParaRPr lang="en-US" altLang="ja-JP" sz="2400" dirty="0" smtClean="0"/>
          </a:p>
        </p:txBody>
      </p:sp>
      <p:sp>
        <p:nvSpPr>
          <p:cNvPr id="9" name="正方形/長方形 8"/>
          <p:cNvSpPr/>
          <p:nvPr/>
        </p:nvSpPr>
        <p:spPr>
          <a:xfrm>
            <a:off x="2587658" y="5257025"/>
            <a:ext cx="1584176" cy="461665"/>
          </a:xfrm>
          <a:prstGeom prst="rect">
            <a:avLst/>
          </a:prstGeom>
          <a:ln>
            <a:solidFill>
              <a:schemeClr val="tx1"/>
            </a:solidFill>
          </a:ln>
        </p:spPr>
        <p:txBody>
          <a:bodyPr wrap="square">
            <a:spAutoFit/>
          </a:bodyPr>
          <a:lstStyle/>
          <a:p>
            <a:pPr algn="ctr"/>
            <a:r>
              <a:rPr lang="ja-JP" altLang="en-US" sz="2400" dirty="0" smtClean="0"/>
              <a:t>分析調査</a:t>
            </a:r>
            <a:endParaRPr lang="en-US" altLang="ja-JP" sz="2400" dirty="0"/>
          </a:p>
        </p:txBody>
      </p:sp>
      <p:sp>
        <p:nvSpPr>
          <p:cNvPr id="10" name="正方形/長方形 9"/>
          <p:cNvSpPr/>
          <p:nvPr/>
        </p:nvSpPr>
        <p:spPr>
          <a:xfrm>
            <a:off x="6895406" y="2519969"/>
            <a:ext cx="3390448" cy="830997"/>
          </a:xfrm>
          <a:prstGeom prst="rect">
            <a:avLst/>
          </a:prstGeom>
        </p:spPr>
        <p:txBody>
          <a:bodyPr wrap="square">
            <a:spAutoFit/>
          </a:bodyPr>
          <a:lstStyle/>
          <a:p>
            <a:r>
              <a:rPr lang="ja-JP" altLang="en-US" sz="2400" dirty="0" smtClean="0"/>
              <a:t>共通費（共通仮設費及び</a:t>
            </a:r>
            <a:endParaRPr lang="en-US" altLang="ja-JP" sz="2400" dirty="0" smtClean="0"/>
          </a:p>
          <a:p>
            <a:r>
              <a:rPr lang="ja-JP" altLang="en-US" sz="2400" dirty="0" smtClean="0"/>
              <a:t>現場管理費）に含む</a:t>
            </a:r>
            <a:endParaRPr lang="en-US" altLang="ja-JP" sz="2400" dirty="0"/>
          </a:p>
        </p:txBody>
      </p:sp>
      <p:sp>
        <p:nvSpPr>
          <p:cNvPr id="11" name="正方形/長方形 10"/>
          <p:cNvSpPr/>
          <p:nvPr/>
        </p:nvSpPr>
        <p:spPr>
          <a:xfrm>
            <a:off x="6895406" y="5279070"/>
            <a:ext cx="3096344" cy="461665"/>
          </a:xfrm>
          <a:prstGeom prst="rect">
            <a:avLst/>
          </a:prstGeom>
        </p:spPr>
        <p:txBody>
          <a:bodyPr wrap="square">
            <a:spAutoFit/>
          </a:bodyPr>
          <a:lstStyle/>
          <a:p>
            <a:r>
              <a:rPr lang="ja-JP" altLang="en-US" sz="2400" dirty="0" smtClean="0"/>
              <a:t>工事費に</a:t>
            </a:r>
            <a:r>
              <a:rPr lang="ja-JP" altLang="en-US" sz="2400" dirty="0"/>
              <a:t>別途</a:t>
            </a:r>
            <a:r>
              <a:rPr lang="ja-JP" altLang="en-US" sz="2400" dirty="0" smtClean="0"/>
              <a:t>計上</a:t>
            </a:r>
            <a:endParaRPr lang="en-US" altLang="ja-JP" sz="2400" dirty="0"/>
          </a:p>
        </p:txBody>
      </p:sp>
      <p:sp>
        <p:nvSpPr>
          <p:cNvPr id="8" name="正方形/長方形 7"/>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
        <p:nvSpPr>
          <p:cNvPr id="2" name="正方形/長方形 1"/>
          <p:cNvSpPr/>
          <p:nvPr/>
        </p:nvSpPr>
        <p:spPr>
          <a:xfrm>
            <a:off x="1788910" y="2130914"/>
            <a:ext cx="3161443" cy="461665"/>
          </a:xfrm>
          <a:prstGeom prst="rect">
            <a:avLst/>
          </a:prstGeom>
          <a:ln>
            <a:solidFill>
              <a:schemeClr val="tx1"/>
            </a:solidFill>
          </a:ln>
        </p:spPr>
        <p:txBody>
          <a:bodyPr wrap="none">
            <a:spAutoFit/>
          </a:bodyPr>
          <a:lstStyle/>
          <a:p>
            <a:r>
              <a:rPr lang="ja-JP" altLang="en-US" sz="2400" dirty="0"/>
              <a:t>書類や目視による</a:t>
            </a:r>
            <a:r>
              <a:rPr lang="ja-JP" altLang="en-US" sz="2400" dirty="0" smtClean="0"/>
              <a:t>調査</a:t>
            </a:r>
            <a:endParaRPr lang="en-US" altLang="ja-JP" sz="2400" dirty="0"/>
          </a:p>
        </p:txBody>
      </p:sp>
      <p:sp>
        <p:nvSpPr>
          <p:cNvPr id="12" name="正方形/長方形 11"/>
          <p:cNvSpPr/>
          <p:nvPr/>
        </p:nvSpPr>
        <p:spPr>
          <a:xfrm>
            <a:off x="5375920" y="2177080"/>
            <a:ext cx="1107996" cy="369332"/>
          </a:xfrm>
          <a:prstGeom prst="rect">
            <a:avLst/>
          </a:prstGeom>
        </p:spPr>
        <p:txBody>
          <a:bodyPr wrap="none">
            <a:spAutoFit/>
          </a:bodyPr>
          <a:lstStyle/>
          <a:p>
            <a:r>
              <a:rPr lang="ja-JP" altLang="en-US" dirty="0" smtClean="0"/>
              <a:t>調査費用</a:t>
            </a:r>
            <a:endParaRPr lang="en-US" altLang="ja-JP" dirty="0"/>
          </a:p>
        </p:txBody>
      </p:sp>
      <p:sp>
        <p:nvSpPr>
          <p:cNvPr id="4" name="右矢印 3"/>
          <p:cNvSpPr/>
          <p:nvPr/>
        </p:nvSpPr>
        <p:spPr>
          <a:xfrm>
            <a:off x="5375920" y="2592579"/>
            <a:ext cx="1210588" cy="685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375920" y="5144969"/>
            <a:ext cx="1210588" cy="6857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a:off x="2898876" y="3813214"/>
            <a:ext cx="936104" cy="1080120"/>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375920" y="4775637"/>
            <a:ext cx="1107996" cy="369332"/>
          </a:xfrm>
          <a:prstGeom prst="rect">
            <a:avLst/>
          </a:prstGeom>
        </p:spPr>
        <p:txBody>
          <a:bodyPr wrap="none">
            <a:spAutoFit/>
          </a:bodyPr>
          <a:lstStyle/>
          <a:p>
            <a:r>
              <a:rPr lang="ja-JP" altLang="en-US" dirty="0" smtClean="0"/>
              <a:t>調査費用</a:t>
            </a:r>
            <a:endParaRPr lang="en-US" altLang="ja-JP" dirty="0"/>
          </a:p>
        </p:txBody>
      </p:sp>
      <p:sp>
        <p:nvSpPr>
          <p:cNvPr id="15" name="正方形/長方形 14"/>
          <p:cNvSpPr/>
          <p:nvPr/>
        </p:nvSpPr>
        <p:spPr>
          <a:xfrm>
            <a:off x="2079749" y="2568309"/>
            <a:ext cx="2646878" cy="923330"/>
          </a:xfrm>
          <a:prstGeom prst="rect">
            <a:avLst/>
          </a:prstGeom>
        </p:spPr>
        <p:txBody>
          <a:bodyPr wrap="none">
            <a:spAutoFit/>
          </a:bodyPr>
          <a:lstStyle/>
          <a:p>
            <a:r>
              <a:rPr lang="ja-JP" altLang="en-US" dirty="0"/>
              <a:t>設計</a:t>
            </a:r>
            <a:r>
              <a:rPr lang="ja-JP" altLang="en-US" dirty="0" smtClean="0"/>
              <a:t>図書等の書類調査</a:t>
            </a:r>
            <a:endParaRPr lang="en-US" altLang="ja-JP" dirty="0" smtClean="0"/>
          </a:p>
          <a:p>
            <a:r>
              <a:rPr lang="ja-JP" altLang="en-US" dirty="0" smtClean="0"/>
              <a:t>現地での目視</a:t>
            </a:r>
            <a:r>
              <a:rPr lang="ja-JP" altLang="en-US" dirty="0"/>
              <a:t>調査</a:t>
            </a:r>
            <a:endParaRPr lang="en-US" altLang="ja-JP" dirty="0" smtClean="0"/>
          </a:p>
          <a:p>
            <a:r>
              <a:rPr lang="ja-JP" altLang="en-US" dirty="0" smtClean="0"/>
              <a:t>施設による分析調査結果</a:t>
            </a:r>
            <a:endParaRPr lang="en-US" altLang="ja-JP" dirty="0"/>
          </a:p>
        </p:txBody>
      </p:sp>
      <p:sp>
        <p:nvSpPr>
          <p:cNvPr id="16" name="正方形/長方形 15"/>
          <p:cNvSpPr/>
          <p:nvPr/>
        </p:nvSpPr>
        <p:spPr>
          <a:xfrm>
            <a:off x="3912014" y="3964512"/>
            <a:ext cx="697627" cy="707886"/>
          </a:xfrm>
          <a:prstGeom prst="rect">
            <a:avLst/>
          </a:prstGeom>
        </p:spPr>
        <p:txBody>
          <a:bodyPr wrap="none">
            <a:spAutoFit/>
          </a:bodyPr>
          <a:lstStyle/>
          <a:p>
            <a:r>
              <a:rPr lang="ja-JP" altLang="en-US" sz="2000" dirty="0" smtClean="0"/>
              <a:t>含有</a:t>
            </a:r>
            <a:endParaRPr lang="en-US" altLang="ja-JP" sz="2000" dirty="0" smtClean="0"/>
          </a:p>
          <a:p>
            <a:r>
              <a:rPr lang="ja-JP" altLang="en-US" sz="2000" dirty="0" smtClean="0"/>
              <a:t>不明</a:t>
            </a:r>
            <a:endParaRPr lang="en-US" altLang="ja-JP" sz="2000" dirty="0"/>
          </a:p>
        </p:txBody>
      </p:sp>
    </p:spTree>
    <p:extLst>
      <p:ext uri="{BB962C8B-B14F-4D97-AF65-F5344CB8AC3E}">
        <p14:creationId xmlns:p14="http://schemas.microsoft.com/office/powerpoint/2010/main" val="263969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2" grpId="0" animBg="1"/>
      <p:bldP spid="12" grpId="0"/>
      <p:bldP spid="4" grpId="0" animBg="1"/>
      <p:bldP spid="13" grpId="0" animBg="1"/>
      <p:bldP spid="5" grpId="0" animBg="1"/>
      <p:bldP spid="14"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C655A91-3D93-4C54-8FCE-5DA418FE82A9}" type="slidenum">
              <a:rPr kumimoji="1" lang="ja-JP" altLang="en-US" smtClean="0"/>
              <a:t>48</a:t>
            </a:fld>
            <a:endParaRPr kumimoji="1" lang="ja-JP" altLang="en-US"/>
          </a:p>
        </p:txBody>
      </p:sp>
      <p:sp>
        <p:nvSpPr>
          <p:cNvPr id="16" name="正方形/長方形 15"/>
          <p:cNvSpPr/>
          <p:nvPr/>
        </p:nvSpPr>
        <p:spPr>
          <a:xfrm>
            <a:off x="551384" y="727667"/>
            <a:ext cx="11175032" cy="461665"/>
          </a:xfrm>
          <a:prstGeom prst="rect">
            <a:avLst/>
          </a:prstGeom>
        </p:spPr>
        <p:txBody>
          <a:bodyPr wrap="square">
            <a:spAutoFit/>
          </a:bodyPr>
          <a:lstStyle/>
          <a:p>
            <a:pPr lvl="0"/>
            <a:r>
              <a:rPr lang="ja-JP" altLang="en-US" sz="2400" dirty="0" smtClean="0">
                <a:solidFill>
                  <a:prstClr val="black"/>
                </a:solidFill>
              </a:rPr>
              <a:t>（３）建設キャリヤアップシステム（</a:t>
            </a:r>
            <a:r>
              <a:rPr lang="en-US" altLang="ja-JP" sz="2400" dirty="0" smtClean="0">
                <a:solidFill>
                  <a:prstClr val="black"/>
                </a:solidFill>
              </a:rPr>
              <a:t>CCUS</a:t>
            </a:r>
            <a:r>
              <a:rPr lang="ja-JP" altLang="en-US" sz="2400" dirty="0" smtClean="0">
                <a:solidFill>
                  <a:prstClr val="black"/>
                </a:solidFill>
              </a:rPr>
              <a:t>）に関するインセンティブ発注について</a:t>
            </a:r>
            <a:endParaRPr lang="en-US" altLang="ja-JP" sz="2400" dirty="0">
              <a:solidFill>
                <a:prstClr val="black"/>
              </a:solidFil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471606"/>
            <a:ext cx="3395781" cy="4782946"/>
          </a:xfrm>
          <a:prstGeom prst="rect">
            <a:avLst/>
          </a:prstGeom>
          <a:ln>
            <a:solidFill>
              <a:schemeClr val="tx1"/>
            </a:solidFill>
          </a:ln>
        </p:spPr>
      </p:pic>
      <p:sp>
        <p:nvSpPr>
          <p:cNvPr id="18" name="正方形/長方形 17"/>
          <p:cNvSpPr/>
          <p:nvPr/>
        </p:nvSpPr>
        <p:spPr>
          <a:xfrm>
            <a:off x="5660622" y="1654365"/>
            <a:ext cx="5479268" cy="1200329"/>
          </a:xfrm>
          <a:prstGeom prst="rect">
            <a:avLst/>
          </a:prstGeom>
        </p:spPr>
        <p:txBody>
          <a:bodyPr wrap="square">
            <a:spAutoFit/>
          </a:bodyPr>
          <a:lstStyle/>
          <a:p>
            <a:r>
              <a:rPr lang="ja-JP" altLang="en-US" sz="2400" dirty="0" smtClean="0"/>
              <a:t>（</a:t>
            </a:r>
            <a:r>
              <a:rPr lang="en-US" altLang="ja-JP" sz="2400" dirty="0" smtClean="0"/>
              <a:t>CCUS</a:t>
            </a:r>
            <a:r>
              <a:rPr lang="ja-JP" altLang="en-US" sz="2400" dirty="0" smtClean="0"/>
              <a:t>活用モデル工事の試行）</a:t>
            </a:r>
            <a:endParaRPr lang="en-US" altLang="ja-JP" sz="2400" dirty="0" smtClean="0"/>
          </a:p>
          <a:p>
            <a:r>
              <a:rPr lang="ja-JP" altLang="en-US" sz="2400" dirty="0" smtClean="0"/>
              <a:t>令和５年７月１日以降に指名通知または公告の工事で受注者が希望する工事</a:t>
            </a:r>
            <a:endParaRPr lang="en-US" altLang="ja-JP" sz="2400" dirty="0"/>
          </a:p>
        </p:txBody>
      </p:sp>
      <p:sp>
        <p:nvSpPr>
          <p:cNvPr id="19" name="正方形/長方形 18"/>
          <p:cNvSpPr/>
          <p:nvPr/>
        </p:nvSpPr>
        <p:spPr>
          <a:xfrm>
            <a:off x="6973404" y="3085659"/>
            <a:ext cx="3528392" cy="1323439"/>
          </a:xfrm>
          <a:prstGeom prst="rect">
            <a:avLst/>
          </a:prstGeom>
        </p:spPr>
        <p:txBody>
          <a:bodyPr wrap="square">
            <a:spAutoFit/>
          </a:bodyPr>
          <a:lstStyle/>
          <a:p>
            <a:r>
              <a:rPr lang="ja-JP" altLang="en-US" sz="2000" dirty="0" smtClean="0"/>
              <a:t>＜達成要件＞</a:t>
            </a:r>
            <a:endParaRPr lang="en-US" altLang="ja-JP" sz="2000" dirty="0" smtClean="0"/>
          </a:p>
          <a:p>
            <a:r>
              <a:rPr lang="ja-JP" altLang="en-US" sz="2000" dirty="0" smtClean="0"/>
              <a:t>・事</a:t>
            </a:r>
            <a:r>
              <a:rPr lang="ja-JP" altLang="en-US" sz="2000" dirty="0"/>
              <a:t>業者</a:t>
            </a:r>
            <a:r>
              <a:rPr lang="ja-JP" altLang="en-US" sz="2000" dirty="0" smtClean="0"/>
              <a:t>登録</a:t>
            </a:r>
            <a:endParaRPr lang="en-US" altLang="ja-JP" sz="2000" dirty="0" smtClean="0"/>
          </a:p>
          <a:p>
            <a:r>
              <a:rPr lang="ja-JP" altLang="en-US" sz="2000" dirty="0" smtClean="0"/>
              <a:t>・現場</a:t>
            </a:r>
            <a:r>
              <a:rPr lang="en-US" altLang="ja-JP" sz="2000" dirty="0" smtClean="0"/>
              <a:t>ID</a:t>
            </a:r>
            <a:r>
              <a:rPr lang="ja-JP" altLang="en-US" sz="2000" dirty="0" smtClean="0"/>
              <a:t>登録</a:t>
            </a:r>
            <a:endParaRPr lang="en-US" altLang="ja-JP" sz="2000" dirty="0" smtClean="0"/>
          </a:p>
          <a:p>
            <a:r>
              <a:rPr lang="ja-JP" altLang="en-US" sz="2000" dirty="0" smtClean="0"/>
              <a:t>・就業履歴情報登録</a:t>
            </a:r>
            <a:endParaRPr lang="en-US" altLang="ja-JP" sz="2000" dirty="0" smtClean="0"/>
          </a:p>
        </p:txBody>
      </p:sp>
      <p:sp>
        <p:nvSpPr>
          <p:cNvPr id="20" name="下矢印 19"/>
          <p:cNvSpPr/>
          <p:nvPr/>
        </p:nvSpPr>
        <p:spPr>
          <a:xfrm>
            <a:off x="7737369" y="4640063"/>
            <a:ext cx="913408" cy="87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528048" y="5743276"/>
            <a:ext cx="3744416" cy="461665"/>
          </a:xfrm>
          <a:prstGeom prst="rect">
            <a:avLst/>
          </a:prstGeom>
        </p:spPr>
        <p:txBody>
          <a:bodyPr wrap="square">
            <a:spAutoFit/>
          </a:bodyPr>
          <a:lstStyle/>
          <a:p>
            <a:r>
              <a:rPr lang="ja-JP" altLang="en-US" sz="2400" u="sng" dirty="0">
                <a:solidFill>
                  <a:srgbClr val="FF0000"/>
                </a:solidFill>
              </a:rPr>
              <a:t>工事成績</a:t>
            </a:r>
            <a:r>
              <a:rPr lang="ja-JP" altLang="en-US" sz="2400" u="sng" dirty="0" smtClean="0">
                <a:solidFill>
                  <a:srgbClr val="FF0000"/>
                </a:solidFill>
              </a:rPr>
              <a:t>評定　＋</a:t>
            </a:r>
            <a:r>
              <a:rPr lang="ja-JP" altLang="en-US" sz="2400" u="sng" dirty="0">
                <a:solidFill>
                  <a:srgbClr val="FF0000"/>
                </a:solidFill>
              </a:rPr>
              <a:t>０．４点</a:t>
            </a:r>
            <a:endParaRPr lang="en-US" altLang="ja-JP" sz="2400" u="sng" dirty="0">
              <a:solidFill>
                <a:srgbClr val="FF0000"/>
              </a:solidFill>
            </a:endParaRPr>
          </a:p>
        </p:txBody>
      </p:sp>
      <p:sp>
        <p:nvSpPr>
          <p:cNvPr id="9" name="正方形/長方形 8"/>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
        <p:nvSpPr>
          <p:cNvPr id="2" name="正方形/長方形 1"/>
          <p:cNvSpPr/>
          <p:nvPr/>
        </p:nvSpPr>
        <p:spPr>
          <a:xfrm>
            <a:off x="1692626" y="3245634"/>
            <a:ext cx="295232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692626" y="4170170"/>
            <a:ext cx="2952328" cy="6304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45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2" grpId="0"/>
      <p:bldP spid="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C655A91-3D93-4C54-8FCE-5DA418FE82A9}" type="slidenum">
              <a:rPr kumimoji="1" lang="ja-JP" altLang="en-US" smtClean="0"/>
              <a:t>49</a:t>
            </a:fld>
            <a:endParaRPr kumimoji="1" lang="ja-JP" altLang="en-US"/>
          </a:p>
        </p:txBody>
      </p:sp>
      <p:sp>
        <p:nvSpPr>
          <p:cNvPr id="16" name="正方形/長方形 15"/>
          <p:cNvSpPr/>
          <p:nvPr/>
        </p:nvSpPr>
        <p:spPr>
          <a:xfrm>
            <a:off x="551384" y="721988"/>
            <a:ext cx="10052012" cy="461665"/>
          </a:xfrm>
          <a:prstGeom prst="rect">
            <a:avLst/>
          </a:prstGeom>
        </p:spPr>
        <p:txBody>
          <a:bodyPr wrap="square">
            <a:spAutoFit/>
          </a:bodyPr>
          <a:lstStyle/>
          <a:p>
            <a:pPr lvl="0"/>
            <a:r>
              <a:rPr lang="ja-JP" altLang="en-US" sz="2400" dirty="0" smtClean="0">
                <a:solidFill>
                  <a:prstClr val="black"/>
                </a:solidFill>
              </a:rPr>
              <a:t>（３）建設キャリヤアップシステム（</a:t>
            </a:r>
            <a:r>
              <a:rPr lang="en-US" altLang="ja-JP" sz="2400" dirty="0" smtClean="0">
                <a:solidFill>
                  <a:prstClr val="black"/>
                </a:solidFill>
              </a:rPr>
              <a:t>CCUS</a:t>
            </a:r>
            <a:r>
              <a:rPr lang="ja-JP" altLang="en-US" sz="2400" dirty="0" smtClean="0">
                <a:solidFill>
                  <a:prstClr val="black"/>
                </a:solidFill>
              </a:rPr>
              <a:t>）に関するインセンティブ発注について</a:t>
            </a:r>
            <a:endParaRPr lang="en-US" altLang="ja-JP" sz="2400" dirty="0">
              <a:solidFill>
                <a:prstClr val="black"/>
              </a:solidFill>
            </a:endParaRPr>
          </a:p>
        </p:txBody>
      </p:sp>
      <p:sp>
        <p:nvSpPr>
          <p:cNvPr id="18" name="正方形/長方形 17"/>
          <p:cNvSpPr/>
          <p:nvPr/>
        </p:nvSpPr>
        <p:spPr>
          <a:xfrm>
            <a:off x="4727848" y="2886470"/>
            <a:ext cx="7056784" cy="830997"/>
          </a:xfrm>
          <a:prstGeom prst="rect">
            <a:avLst/>
          </a:prstGeom>
        </p:spPr>
        <p:txBody>
          <a:bodyPr wrap="square">
            <a:spAutoFit/>
          </a:bodyPr>
          <a:lstStyle/>
          <a:p>
            <a:pPr algn="ctr"/>
            <a:r>
              <a:rPr lang="ja-JP" altLang="en-US" sz="2400" dirty="0" smtClean="0"/>
              <a:t>令和</a:t>
            </a:r>
            <a:r>
              <a:rPr lang="ja-JP" altLang="en-US" sz="2400" dirty="0"/>
              <a:t>５年７月１日以降</a:t>
            </a:r>
            <a:r>
              <a:rPr lang="ja-JP" altLang="en-US" sz="2400" dirty="0" smtClean="0"/>
              <a:t>に</a:t>
            </a:r>
            <a:endParaRPr lang="en-US" altLang="ja-JP" sz="2400" dirty="0" smtClean="0"/>
          </a:p>
          <a:p>
            <a:pPr algn="ctr"/>
            <a:r>
              <a:rPr lang="ja-JP" altLang="en-US" sz="2400" dirty="0" smtClean="0"/>
              <a:t>総合評価一般競争入札で公告する工事</a:t>
            </a:r>
            <a:endParaRPr lang="ja-JP" altLang="en-US" sz="2400" dirty="0"/>
          </a:p>
        </p:txBody>
      </p:sp>
      <p:sp>
        <p:nvSpPr>
          <p:cNvPr id="19" name="正方形/長方形 18"/>
          <p:cNvSpPr/>
          <p:nvPr/>
        </p:nvSpPr>
        <p:spPr>
          <a:xfrm>
            <a:off x="5677294" y="5301208"/>
            <a:ext cx="5197896" cy="830997"/>
          </a:xfrm>
          <a:prstGeom prst="rect">
            <a:avLst/>
          </a:prstGeom>
        </p:spPr>
        <p:txBody>
          <a:bodyPr wrap="square">
            <a:spAutoFit/>
          </a:bodyPr>
          <a:lstStyle/>
          <a:p>
            <a:pPr algn="ctr"/>
            <a:r>
              <a:rPr lang="ja-JP" altLang="en-US" sz="2400" dirty="0" smtClean="0">
                <a:solidFill>
                  <a:srgbClr val="FF0000"/>
                </a:solidFill>
              </a:rPr>
              <a:t>評価項目として追加</a:t>
            </a:r>
            <a:endParaRPr lang="en-US" altLang="zh-TW" sz="2400" dirty="0" smtClean="0">
              <a:solidFill>
                <a:srgbClr val="FF0000"/>
              </a:solidFill>
            </a:endParaRPr>
          </a:p>
          <a:p>
            <a:pPr algn="ctr"/>
            <a:r>
              <a:rPr lang="ja-JP" altLang="en-US" sz="2400" u="sng" dirty="0">
                <a:solidFill>
                  <a:srgbClr val="FF0000"/>
                </a:solidFill>
              </a:rPr>
              <a:t>配点</a:t>
            </a:r>
            <a:r>
              <a:rPr lang="zh-TW" altLang="en-US" sz="2400" u="sng" dirty="0">
                <a:solidFill>
                  <a:srgbClr val="FF0000"/>
                </a:solidFill>
              </a:rPr>
              <a:t>　</a:t>
            </a:r>
            <a:r>
              <a:rPr lang="zh-TW" altLang="en-US" sz="2400" u="sng" dirty="0" smtClean="0">
                <a:solidFill>
                  <a:srgbClr val="FF0000"/>
                </a:solidFill>
              </a:rPr>
              <a:t>０．</a:t>
            </a:r>
            <a:r>
              <a:rPr lang="ja-JP" altLang="en-US" sz="2400" u="sng" dirty="0" smtClean="0">
                <a:solidFill>
                  <a:srgbClr val="FF0000"/>
                </a:solidFill>
              </a:rPr>
              <a:t>５</a:t>
            </a:r>
            <a:r>
              <a:rPr lang="zh-TW" altLang="en-US" sz="2400" u="sng" dirty="0" smtClean="0">
                <a:solidFill>
                  <a:srgbClr val="FF0000"/>
                </a:solidFill>
              </a:rPr>
              <a:t>点</a:t>
            </a:r>
            <a:endParaRPr lang="zh-TW" altLang="en-US" sz="2400" u="sng" dirty="0">
              <a:solidFill>
                <a:srgbClr val="FF0000"/>
              </a:solidFill>
            </a:endParaRPr>
          </a:p>
        </p:txBody>
      </p:sp>
      <p:sp>
        <p:nvSpPr>
          <p:cNvPr id="20" name="下矢印 19"/>
          <p:cNvSpPr/>
          <p:nvPr/>
        </p:nvSpPr>
        <p:spPr>
          <a:xfrm>
            <a:off x="7799536" y="4011658"/>
            <a:ext cx="913408" cy="872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261237" y="1857921"/>
            <a:ext cx="5990006" cy="830997"/>
          </a:xfrm>
          <a:prstGeom prst="rect">
            <a:avLst/>
          </a:prstGeom>
        </p:spPr>
        <p:txBody>
          <a:bodyPr wrap="square">
            <a:spAutoFit/>
          </a:bodyPr>
          <a:lstStyle/>
          <a:p>
            <a:r>
              <a:rPr lang="ja-JP" altLang="en-US" sz="2400" dirty="0" smtClean="0"/>
              <a:t>（</a:t>
            </a:r>
            <a:r>
              <a:rPr lang="en-US" altLang="ja-JP" sz="2400" dirty="0" smtClean="0"/>
              <a:t>CCUS</a:t>
            </a:r>
            <a:r>
              <a:rPr lang="ja-JP" altLang="en-US" sz="2400" dirty="0" smtClean="0"/>
              <a:t>事業者登録状況を</a:t>
            </a:r>
            <a:endParaRPr lang="en-US" altLang="ja-JP" sz="2400" dirty="0" smtClean="0"/>
          </a:p>
          <a:p>
            <a:r>
              <a:rPr lang="ja-JP" altLang="en-US" sz="2400" dirty="0"/>
              <a:t>　</a:t>
            </a:r>
            <a:r>
              <a:rPr lang="ja-JP" altLang="en-US" sz="2400" dirty="0" smtClean="0"/>
              <a:t>　　　総合</a:t>
            </a:r>
            <a:r>
              <a:rPr lang="ja-JP" altLang="en-US" sz="2400" dirty="0"/>
              <a:t>評価一般競争</a:t>
            </a:r>
            <a:r>
              <a:rPr lang="ja-JP" altLang="en-US" sz="2400" dirty="0" smtClean="0"/>
              <a:t>入札において評価）</a:t>
            </a:r>
            <a:endParaRPr lang="en-US" altLang="ja-JP" sz="2400" dirty="0" smtClean="0"/>
          </a:p>
        </p:txBody>
      </p:sp>
      <p:sp>
        <p:nvSpPr>
          <p:cNvPr id="9" name="正方形/長方形 8"/>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pic>
        <p:nvPicPr>
          <p:cNvPr id="2" name="図 1"/>
          <p:cNvPicPr>
            <a:picLocks noChangeAspect="1"/>
          </p:cNvPicPr>
          <p:nvPr/>
        </p:nvPicPr>
        <p:blipFill>
          <a:blip r:embed="rId3"/>
          <a:stretch>
            <a:fillRect/>
          </a:stretch>
        </p:blipFill>
        <p:spPr>
          <a:xfrm>
            <a:off x="1271464" y="1556792"/>
            <a:ext cx="3372416" cy="4799559"/>
          </a:xfrm>
          <a:prstGeom prst="rect">
            <a:avLst/>
          </a:prstGeom>
          <a:ln>
            <a:solidFill>
              <a:schemeClr val="tx1"/>
            </a:solidFill>
          </a:ln>
        </p:spPr>
      </p:pic>
    </p:spTree>
    <p:extLst>
      <p:ext uri="{BB962C8B-B14F-4D97-AF65-F5344CB8AC3E}">
        <p14:creationId xmlns:p14="http://schemas.microsoft.com/office/powerpoint/2010/main" val="24361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1177440" y="1173103"/>
            <a:ext cx="3888432" cy="5542422"/>
          </a:xfrm>
          <a:prstGeom prst="rect">
            <a:avLst/>
          </a:prstGeom>
          <a:ln>
            <a:noFill/>
          </a:ln>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a:t>
            </a:fld>
            <a:endParaRPr kumimoji="1" lang="ja-JP" altLang="en-US"/>
          </a:p>
        </p:txBody>
      </p:sp>
      <p:sp>
        <p:nvSpPr>
          <p:cNvPr id="5" name="正方形/長方形 4"/>
          <p:cNvSpPr/>
          <p:nvPr/>
        </p:nvSpPr>
        <p:spPr>
          <a:xfrm>
            <a:off x="1415480" y="3683078"/>
            <a:ext cx="3353287" cy="4099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2320495" y="4418715"/>
            <a:ext cx="7879961" cy="1181525"/>
          </a:xfrm>
          <a:prstGeom prst="roundRect">
            <a:avLst>
              <a:gd name="adj" fmla="val 929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設計図書及び工事関係図書を、</a:t>
            </a:r>
            <a:r>
              <a:rPr lang="ja-JP" altLang="en-US" u="sng" dirty="0">
                <a:solidFill>
                  <a:srgbClr val="FF0000"/>
                </a:solidFill>
              </a:rPr>
              <a:t>工事の施工の目的以外で第三者に使用又</a:t>
            </a:r>
            <a:r>
              <a:rPr lang="ja-JP" altLang="en-US" u="sng" dirty="0" smtClean="0">
                <a:solidFill>
                  <a:srgbClr val="FF0000"/>
                </a:solidFill>
              </a:rPr>
              <a:t>は閲覧</a:t>
            </a:r>
            <a:r>
              <a:rPr lang="ja-JP" altLang="en-US" u="sng" dirty="0">
                <a:solidFill>
                  <a:srgbClr val="FF0000"/>
                </a:solidFill>
              </a:rPr>
              <a:t>させてはならない。また、その内容を漏えいしてはならない。</a:t>
            </a:r>
            <a:r>
              <a:rPr lang="ja-JP" altLang="en-US" dirty="0">
                <a:solidFill>
                  <a:schemeClr val="tx1"/>
                </a:solidFill>
              </a:rPr>
              <a:t>ただし</a:t>
            </a:r>
            <a:r>
              <a:rPr lang="ja-JP" altLang="en-US" dirty="0" smtClean="0">
                <a:solidFill>
                  <a:schemeClr val="tx1"/>
                </a:solidFill>
              </a:rPr>
              <a:t>、使用</a:t>
            </a:r>
            <a:r>
              <a:rPr lang="ja-JP" altLang="en-US" dirty="0">
                <a:solidFill>
                  <a:schemeClr val="tx1"/>
                </a:solidFill>
              </a:rPr>
              <a:t>又は閲覧について、あらかじめ監督員の承諾を受けた場合は、この</a:t>
            </a:r>
            <a:r>
              <a:rPr lang="ja-JP" altLang="en-US" dirty="0" smtClean="0">
                <a:solidFill>
                  <a:schemeClr val="tx1"/>
                </a:solidFill>
              </a:rPr>
              <a:t>限りで</a:t>
            </a:r>
            <a:r>
              <a:rPr lang="ja-JP" altLang="en-US" dirty="0">
                <a:solidFill>
                  <a:schemeClr val="tx1"/>
                </a:solidFill>
              </a:rPr>
              <a:t>ない。</a:t>
            </a:r>
            <a:endParaRPr kumimoji="1" lang="ja-JP" altLang="en-US" dirty="0">
              <a:solidFill>
                <a:schemeClr val="tx1"/>
              </a:solidFill>
            </a:endParaRPr>
          </a:p>
        </p:txBody>
      </p:sp>
      <p:sp>
        <p:nvSpPr>
          <p:cNvPr id="12" name="正方形/長方形 11"/>
          <p:cNvSpPr/>
          <p:nvPr/>
        </p:nvSpPr>
        <p:spPr>
          <a:xfrm>
            <a:off x="277144" y="41714"/>
            <a:ext cx="11435480"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）令和５年版」</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15" name="角丸四角形吹き出し 14"/>
          <p:cNvSpPr/>
          <p:nvPr/>
        </p:nvSpPr>
        <p:spPr>
          <a:xfrm>
            <a:off x="4943872" y="2723412"/>
            <a:ext cx="3384376" cy="636173"/>
          </a:xfrm>
          <a:prstGeom prst="wedgeRoundRectCallout">
            <a:avLst>
              <a:gd name="adj1" fmla="val -54336"/>
              <a:gd name="adj2" fmla="val 9960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rgbClr val="0070C0"/>
                </a:solidFill>
              </a:rPr>
              <a:t>１．５「設計</a:t>
            </a:r>
            <a:r>
              <a:rPr lang="ja-JP" altLang="en-US" sz="2000" dirty="0">
                <a:solidFill>
                  <a:srgbClr val="0070C0"/>
                </a:solidFill>
              </a:rPr>
              <a:t>図書等の</a:t>
            </a:r>
            <a:r>
              <a:rPr lang="ja-JP" altLang="en-US" sz="2000" dirty="0" smtClean="0">
                <a:solidFill>
                  <a:srgbClr val="0070C0"/>
                </a:solidFill>
              </a:rPr>
              <a:t>取扱い」</a:t>
            </a:r>
            <a:endParaRPr kumimoji="1" lang="ja-JP" altLang="en-US" sz="2000" dirty="0">
              <a:solidFill>
                <a:srgbClr val="0070C0"/>
              </a:solidFill>
            </a:endParaRPr>
          </a:p>
        </p:txBody>
      </p:sp>
      <p:sp>
        <p:nvSpPr>
          <p:cNvPr id="3" name="正方形/長方形 2"/>
          <p:cNvSpPr/>
          <p:nvPr/>
        </p:nvSpPr>
        <p:spPr>
          <a:xfrm>
            <a:off x="729543" y="1193144"/>
            <a:ext cx="10873208" cy="681899"/>
          </a:xfrm>
          <a:prstGeom prst="rect">
            <a:avLst/>
          </a:prstGeom>
          <a:solidFill>
            <a:schemeClr val="bg1"/>
          </a:solidFill>
        </p:spPr>
        <p:txBody>
          <a:bodyPr wrap="square">
            <a:noAutofit/>
          </a:bodyPr>
          <a:lstStyle/>
          <a:p>
            <a:r>
              <a:rPr lang="ja-JP" altLang="en-US" sz="2400" dirty="0" smtClean="0">
                <a:latin typeface="+mn-ea"/>
              </a:rPr>
              <a:t>②　</a:t>
            </a:r>
            <a:r>
              <a:rPr lang="ja-JP" altLang="en-US" sz="2400" dirty="0" smtClean="0"/>
              <a:t>設計図書及び工事関係図書の取扱い</a:t>
            </a:r>
            <a:endParaRPr lang="ja-JP" altLang="en-US" sz="2400" dirty="0"/>
          </a:p>
        </p:txBody>
      </p:sp>
    </p:spTree>
    <p:custDataLst>
      <p:tags r:id="rId1"/>
    </p:custDataLst>
    <p:extLst>
      <p:ext uri="{BB962C8B-B14F-4D97-AF65-F5344CB8AC3E}">
        <p14:creationId xmlns:p14="http://schemas.microsoft.com/office/powerpoint/2010/main" val="68188230"/>
      </p:ext>
    </p:extLst>
  </p:cSld>
  <p:clrMapOvr>
    <a:masterClrMapping/>
  </p:clrMapOvr>
  <mc:AlternateContent xmlns:mc="http://schemas.openxmlformats.org/markup-compatibility/2006" xmlns:p14="http://schemas.microsoft.com/office/powerpoint/2010/main">
    <mc:Choice Requires="p14">
      <p:transition spd="slow" p14:dur="2000" advTm="46112"/>
    </mc:Choice>
    <mc:Fallback xmlns="">
      <p:transition spd="slow" advTm="46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50</a:t>
            </a:fld>
            <a:endParaRPr kumimoji="1" lang="ja-JP" altLang="en-US"/>
          </a:p>
        </p:txBody>
      </p:sp>
      <p:sp>
        <p:nvSpPr>
          <p:cNvPr id="8" name="正方形/長方形 7"/>
          <p:cNvSpPr/>
          <p:nvPr/>
        </p:nvSpPr>
        <p:spPr>
          <a:xfrm>
            <a:off x="551384" y="723074"/>
            <a:ext cx="8330232" cy="461665"/>
          </a:xfrm>
          <a:prstGeom prst="rect">
            <a:avLst/>
          </a:prstGeom>
        </p:spPr>
        <p:txBody>
          <a:bodyPr wrap="square">
            <a:spAutoFit/>
          </a:bodyPr>
          <a:lstStyle/>
          <a:p>
            <a:pPr lvl="0"/>
            <a:r>
              <a:rPr lang="ja-JP" altLang="en-US" sz="2400" dirty="0" smtClean="0">
                <a:solidFill>
                  <a:prstClr val="black"/>
                </a:solidFill>
              </a:rPr>
              <a:t>（４）工事監査指摘事項について</a:t>
            </a:r>
            <a:endParaRPr lang="en-US" altLang="ja-JP" sz="2400" dirty="0">
              <a:solidFill>
                <a:prstClr val="black"/>
              </a:solidFill>
            </a:endParaRPr>
          </a:p>
        </p:txBody>
      </p:sp>
      <p:pic>
        <p:nvPicPr>
          <p:cNvPr id="12" name="図 11"/>
          <p:cNvPicPr>
            <a:picLocks noChangeAspect="1"/>
          </p:cNvPicPr>
          <p:nvPr/>
        </p:nvPicPr>
        <p:blipFill>
          <a:blip r:embed="rId3"/>
          <a:stretch>
            <a:fillRect/>
          </a:stretch>
        </p:blipFill>
        <p:spPr>
          <a:xfrm>
            <a:off x="1127448" y="1660235"/>
            <a:ext cx="4657725" cy="3486150"/>
          </a:xfrm>
          <a:prstGeom prst="rect">
            <a:avLst/>
          </a:prstGeom>
        </p:spPr>
      </p:pic>
      <p:sp>
        <p:nvSpPr>
          <p:cNvPr id="15" name="テキスト ボックス 14"/>
          <p:cNvSpPr txBox="1"/>
          <p:nvPr/>
        </p:nvSpPr>
        <p:spPr>
          <a:xfrm>
            <a:off x="2207568" y="5499037"/>
            <a:ext cx="8355172" cy="830997"/>
          </a:xfrm>
          <a:prstGeom prst="rect">
            <a:avLst/>
          </a:prstGeom>
          <a:noFill/>
        </p:spPr>
        <p:txBody>
          <a:bodyPr wrap="none" rtlCol="0">
            <a:spAutoFit/>
          </a:bodyPr>
          <a:lstStyle/>
          <a:p>
            <a:r>
              <a:rPr lang="ja-JP" altLang="en-US" sz="2400" dirty="0"/>
              <a:t>ハンドホール</a:t>
            </a:r>
            <a:r>
              <a:rPr lang="ja-JP" altLang="en-US" sz="2400" dirty="0" smtClean="0"/>
              <a:t>の</a:t>
            </a:r>
            <a:r>
              <a:rPr lang="ja-JP" altLang="en-US" sz="2400" dirty="0"/>
              <a:t>埋設に係る掘削</a:t>
            </a:r>
          </a:p>
          <a:p>
            <a:r>
              <a:rPr lang="ja-JP" altLang="en-US" sz="2400" dirty="0" smtClean="0">
                <a:solidFill>
                  <a:srgbClr val="FF0000"/>
                </a:solidFill>
              </a:rPr>
              <a:t>⇒掘削</a:t>
            </a:r>
            <a:r>
              <a:rPr lang="ja-JP" altLang="en-US" sz="2400" dirty="0">
                <a:solidFill>
                  <a:srgbClr val="FF0000"/>
                </a:solidFill>
              </a:rPr>
              <a:t>の深さが１．５メートル以上に</a:t>
            </a:r>
            <a:r>
              <a:rPr lang="ja-JP" altLang="en-US" sz="2400" dirty="0" smtClean="0">
                <a:solidFill>
                  <a:srgbClr val="FF0000"/>
                </a:solidFill>
              </a:rPr>
              <a:t>も関わらず山留め</a:t>
            </a:r>
            <a:r>
              <a:rPr lang="ja-JP" altLang="en-US" sz="2400" dirty="0">
                <a:solidFill>
                  <a:srgbClr val="FF0000"/>
                </a:solidFill>
              </a:rPr>
              <a:t>未設置</a:t>
            </a:r>
            <a:endParaRPr kumimoji="1" lang="ja-JP" altLang="en-US" sz="2400" dirty="0">
              <a:solidFill>
                <a:srgbClr val="FF0000"/>
              </a:solidFill>
            </a:endParaRPr>
          </a:p>
        </p:txBody>
      </p:sp>
      <p:pic>
        <p:nvPicPr>
          <p:cNvPr id="2" name="図 1"/>
          <p:cNvPicPr>
            <a:picLocks noChangeAspect="1"/>
          </p:cNvPicPr>
          <p:nvPr/>
        </p:nvPicPr>
        <p:blipFill>
          <a:blip r:embed="rId4"/>
          <a:stretch>
            <a:fillRect/>
          </a:stretch>
        </p:blipFill>
        <p:spPr>
          <a:xfrm>
            <a:off x="6384925" y="1605805"/>
            <a:ext cx="4705350" cy="3543300"/>
          </a:xfrm>
          <a:prstGeom prst="rect">
            <a:avLst/>
          </a:prstGeom>
        </p:spPr>
      </p:pic>
      <p:sp>
        <p:nvSpPr>
          <p:cNvPr id="7" name="正方形/長方形 6"/>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cxnSp>
        <p:nvCxnSpPr>
          <p:cNvPr id="5" name="直線コネクタ 4"/>
          <p:cNvCxnSpPr/>
          <p:nvPr/>
        </p:nvCxnSpPr>
        <p:spPr>
          <a:xfrm flipV="1">
            <a:off x="9977644" y="1660235"/>
            <a:ext cx="870884" cy="2056797"/>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9624392" y="1129636"/>
            <a:ext cx="1854995" cy="584775"/>
          </a:xfrm>
          <a:prstGeom prst="rect">
            <a:avLst/>
          </a:prstGeom>
          <a:noFill/>
        </p:spPr>
        <p:txBody>
          <a:bodyPr wrap="none" rtlCol="0">
            <a:spAutoFit/>
          </a:bodyPr>
          <a:lstStyle/>
          <a:p>
            <a:r>
              <a:rPr kumimoji="1" lang="en-US" altLang="ja-JP" sz="3200" dirty="0" smtClean="0">
                <a:solidFill>
                  <a:srgbClr val="FF0000"/>
                </a:solidFill>
              </a:rPr>
              <a:t>1.5m</a:t>
            </a:r>
            <a:r>
              <a:rPr kumimoji="1" lang="ja-JP" altLang="en-US" sz="3200" dirty="0" smtClean="0">
                <a:solidFill>
                  <a:srgbClr val="FF0000"/>
                </a:solidFill>
              </a:rPr>
              <a:t>以上</a:t>
            </a:r>
            <a:endParaRPr kumimoji="1" lang="ja-JP" altLang="en-US" sz="3200" dirty="0">
              <a:solidFill>
                <a:srgbClr val="FF0000"/>
              </a:solidFill>
            </a:endParaRPr>
          </a:p>
        </p:txBody>
      </p:sp>
    </p:spTree>
    <p:extLst>
      <p:ext uri="{BB962C8B-B14F-4D97-AF65-F5344CB8AC3E}">
        <p14:creationId xmlns:p14="http://schemas.microsoft.com/office/powerpoint/2010/main" val="137601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51</a:t>
            </a:fld>
            <a:endParaRPr kumimoji="1" lang="ja-JP" altLang="en-US"/>
          </a:p>
        </p:txBody>
      </p:sp>
      <p:sp>
        <p:nvSpPr>
          <p:cNvPr id="8" name="正方形/長方形 7"/>
          <p:cNvSpPr/>
          <p:nvPr/>
        </p:nvSpPr>
        <p:spPr>
          <a:xfrm>
            <a:off x="551384" y="735467"/>
            <a:ext cx="8330232" cy="461665"/>
          </a:xfrm>
          <a:prstGeom prst="rect">
            <a:avLst/>
          </a:prstGeom>
        </p:spPr>
        <p:txBody>
          <a:bodyPr wrap="square">
            <a:spAutoFit/>
          </a:bodyPr>
          <a:lstStyle/>
          <a:p>
            <a:pPr lvl="0"/>
            <a:r>
              <a:rPr lang="ja-JP" altLang="en-US" sz="2400" dirty="0" smtClean="0">
                <a:solidFill>
                  <a:prstClr val="black"/>
                </a:solidFill>
              </a:rPr>
              <a:t>（４）工事監査指摘事項について</a:t>
            </a:r>
            <a:endParaRPr lang="en-US" altLang="ja-JP" sz="2400" dirty="0">
              <a:solidFill>
                <a:prstClr val="black"/>
              </a:solidFill>
            </a:endParaRPr>
          </a:p>
        </p:txBody>
      </p:sp>
      <p:sp>
        <p:nvSpPr>
          <p:cNvPr id="16" name="テキスト ボックス 15"/>
          <p:cNvSpPr txBox="1"/>
          <p:nvPr/>
        </p:nvSpPr>
        <p:spPr>
          <a:xfrm>
            <a:off x="1055440" y="1773006"/>
            <a:ext cx="9937104" cy="3168352"/>
          </a:xfrm>
          <a:prstGeom prst="roundRect">
            <a:avLst>
              <a:gd name="adj" fmla="val 8914"/>
            </a:avLst>
          </a:prstGeom>
          <a:noFill/>
          <a:ln w="28575" cap="rnd">
            <a:solidFill>
              <a:schemeClr val="tx2">
                <a:lumMod val="60000"/>
                <a:lumOff val="40000"/>
              </a:schemeClr>
            </a:solidFill>
            <a:round/>
          </a:ln>
          <a:effectLst/>
        </p:spPr>
        <p:txBody>
          <a:bodyPr wrap="square" rtlCol="0" anchor="ctr" anchorCtr="0">
            <a:normAutofit/>
          </a:bodyPr>
          <a:lstStyle/>
          <a:p>
            <a:r>
              <a:rPr lang="en-US" altLang="ja-JP" sz="2600" dirty="0" smtClean="0"/>
              <a:t>【</a:t>
            </a:r>
            <a:r>
              <a:rPr lang="ja-JP" altLang="ja-JP" sz="2600" dirty="0" smtClean="0"/>
              <a:t>建築</a:t>
            </a:r>
            <a:r>
              <a:rPr lang="ja-JP" altLang="ja-JP" sz="2600" dirty="0"/>
              <a:t>基準法施行令（昭和２５年政令第３３８号）第１３６条の３</a:t>
            </a:r>
            <a:r>
              <a:rPr lang="ja-JP" altLang="ja-JP" sz="2600" dirty="0" smtClean="0"/>
              <a:t>第４項</a:t>
            </a:r>
            <a:r>
              <a:rPr lang="en-US" altLang="ja-JP" sz="2600" dirty="0" smtClean="0"/>
              <a:t>】</a:t>
            </a:r>
          </a:p>
          <a:p>
            <a:endParaRPr lang="en-US" altLang="ja-JP" sz="2400" dirty="0" smtClean="0"/>
          </a:p>
          <a:p>
            <a:r>
              <a:rPr lang="ja-JP" altLang="en-US" sz="2400" dirty="0" smtClean="0"/>
              <a:t>・</a:t>
            </a:r>
            <a:r>
              <a:rPr lang="ja-JP" altLang="en-US" sz="2400" dirty="0"/>
              <a:t>根切り工事、山留め工事等を行う場合の危害の防止</a:t>
            </a:r>
            <a:endParaRPr lang="en-US" altLang="ja-JP" sz="2400" dirty="0" smtClean="0"/>
          </a:p>
          <a:p>
            <a:pPr marL="87313" indent="87313"/>
            <a:r>
              <a:rPr lang="ja-JP" altLang="en-US" sz="2400" dirty="0"/>
              <a:t>建築工事等において深さ一・五メートル以上の根切り工事を行なう</a:t>
            </a:r>
            <a:r>
              <a:rPr lang="ja-JP" altLang="en-US" sz="2400" dirty="0" smtClean="0"/>
              <a:t>場合</a:t>
            </a:r>
            <a:endParaRPr lang="en-US" altLang="ja-JP" sz="2400" dirty="0" smtClean="0"/>
          </a:p>
          <a:p>
            <a:pPr marL="87313" indent="87313"/>
            <a:r>
              <a:rPr lang="ja-JP" altLang="en-US" sz="2400" dirty="0" smtClean="0"/>
              <a:t>に</a:t>
            </a:r>
            <a:r>
              <a:rPr lang="ja-JP" altLang="en-US" sz="2400" dirty="0"/>
              <a:t>おいては</a:t>
            </a:r>
            <a:r>
              <a:rPr lang="ja-JP" altLang="en-US" sz="2400" dirty="0" smtClean="0"/>
              <a:t>、地盤</a:t>
            </a:r>
            <a:r>
              <a:rPr lang="ja-JP" altLang="en-US" sz="2400" dirty="0"/>
              <a:t>が崩壊するおそれがないとき、及び周辺の状況に</a:t>
            </a:r>
            <a:r>
              <a:rPr lang="ja-JP" altLang="en-US" sz="2400" dirty="0" smtClean="0"/>
              <a:t>より</a:t>
            </a:r>
            <a:endParaRPr lang="en-US" altLang="ja-JP" sz="2400" dirty="0" smtClean="0"/>
          </a:p>
          <a:p>
            <a:pPr marL="87313" indent="87313"/>
            <a:r>
              <a:rPr lang="ja-JP" altLang="en-US" sz="2400" dirty="0" smtClean="0"/>
              <a:t>危害</a:t>
            </a:r>
            <a:r>
              <a:rPr lang="ja-JP" altLang="en-US" sz="2400" dirty="0"/>
              <a:t>防止上支障がないときを除き</a:t>
            </a:r>
            <a:r>
              <a:rPr lang="ja-JP" altLang="en-US" sz="2400" dirty="0" smtClean="0"/>
              <a:t>、山</a:t>
            </a:r>
            <a:r>
              <a:rPr lang="ja-JP" altLang="en-US" sz="2400" dirty="0"/>
              <a:t>留めを設けなければならない。</a:t>
            </a:r>
            <a:endParaRPr kumimoji="1" lang="ja-JP" altLang="en-US" sz="2400" dirty="0"/>
          </a:p>
        </p:txBody>
      </p:sp>
      <p:sp>
        <p:nvSpPr>
          <p:cNvPr id="5" name="正方形/長方形 4"/>
          <p:cNvSpPr/>
          <p:nvPr/>
        </p:nvSpPr>
        <p:spPr>
          <a:xfrm>
            <a:off x="407368" y="138299"/>
            <a:ext cx="4745210" cy="584775"/>
          </a:xfrm>
          <a:prstGeom prst="rect">
            <a:avLst/>
          </a:prstGeom>
        </p:spPr>
        <p:txBody>
          <a:bodyPr wrap="none">
            <a:spAutoFit/>
          </a:bodyPr>
          <a:lstStyle/>
          <a:p>
            <a:r>
              <a:rPr lang="ja-JP" altLang="en-US" sz="3200" dirty="0" smtClean="0">
                <a:solidFill>
                  <a:srgbClr val="00B050"/>
                </a:solidFill>
              </a:rPr>
              <a:t>３</a:t>
            </a:r>
            <a:r>
              <a:rPr lang="ja-JP" altLang="en-US" sz="3200" dirty="0">
                <a:solidFill>
                  <a:srgbClr val="00B050"/>
                </a:solidFill>
              </a:rPr>
              <a:t>　</a:t>
            </a:r>
            <a:r>
              <a:rPr lang="ja-JP" altLang="en-US" sz="3200" dirty="0" smtClean="0">
                <a:solidFill>
                  <a:srgbClr val="00B050"/>
                </a:solidFill>
              </a:rPr>
              <a:t>工事に関する注意事項</a:t>
            </a:r>
            <a:endParaRPr lang="en-US" altLang="ja-JP" sz="3200" dirty="0">
              <a:solidFill>
                <a:srgbClr val="00B050"/>
              </a:solidFill>
            </a:endParaRPr>
          </a:p>
        </p:txBody>
      </p:sp>
      <p:sp>
        <p:nvSpPr>
          <p:cNvPr id="2" name="テキスト ボックス 1"/>
          <p:cNvSpPr txBox="1"/>
          <p:nvPr/>
        </p:nvSpPr>
        <p:spPr>
          <a:xfrm>
            <a:off x="3411738" y="5402244"/>
            <a:ext cx="5224507" cy="954107"/>
          </a:xfrm>
          <a:prstGeom prst="rect">
            <a:avLst/>
          </a:prstGeom>
          <a:noFill/>
        </p:spPr>
        <p:txBody>
          <a:bodyPr wrap="none" rtlCol="0">
            <a:spAutoFit/>
          </a:bodyPr>
          <a:lstStyle/>
          <a:p>
            <a:r>
              <a:rPr lang="ja-JP" altLang="ja-JP" sz="2800" u="sng" dirty="0">
                <a:solidFill>
                  <a:srgbClr val="FF0000"/>
                </a:solidFill>
              </a:rPr>
              <a:t>事故の未然防止に努める</a:t>
            </a:r>
            <a:r>
              <a:rPr lang="ja-JP" altLang="ja-JP" sz="2800" u="sng" dirty="0" smtClean="0">
                <a:solidFill>
                  <a:srgbClr val="FF0000"/>
                </a:solidFill>
              </a:rPr>
              <a:t>よう</a:t>
            </a:r>
            <a:endParaRPr lang="en-US" altLang="ja-JP" sz="2800" u="sng" dirty="0" smtClean="0">
              <a:solidFill>
                <a:srgbClr val="FF0000"/>
              </a:solidFill>
            </a:endParaRPr>
          </a:p>
          <a:p>
            <a:r>
              <a:rPr lang="ja-JP" altLang="en-US" sz="2800" u="sng" dirty="0" smtClean="0">
                <a:solidFill>
                  <a:srgbClr val="FF0000"/>
                </a:solidFill>
              </a:rPr>
              <a:t>安全管理の徹底をお願いします。</a:t>
            </a:r>
            <a:endParaRPr kumimoji="1" lang="ja-JP" altLang="en-US" sz="2800" u="sng" dirty="0">
              <a:solidFill>
                <a:srgbClr val="FF0000"/>
              </a:solidFill>
            </a:endParaRPr>
          </a:p>
        </p:txBody>
      </p:sp>
    </p:spTree>
    <p:extLst>
      <p:ext uri="{BB962C8B-B14F-4D97-AF65-F5344CB8AC3E}">
        <p14:creationId xmlns:p14="http://schemas.microsoft.com/office/powerpoint/2010/main" val="95464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52</a:t>
            </a:fld>
            <a:endParaRPr kumimoji="1" lang="ja-JP" altLang="en-US"/>
          </a:p>
        </p:txBody>
      </p:sp>
      <p:sp>
        <p:nvSpPr>
          <p:cNvPr id="9" name="正方形/長方形 8"/>
          <p:cNvSpPr/>
          <p:nvPr/>
        </p:nvSpPr>
        <p:spPr>
          <a:xfrm>
            <a:off x="1415480" y="2564904"/>
            <a:ext cx="8838573" cy="954107"/>
          </a:xfrm>
          <a:prstGeom prst="rect">
            <a:avLst/>
          </a:prstGeom>
        </p:spPr>
        <p:txBody>
          <a:bodyPr wrap="none">
            <a:spAutoFit/>
          </a:bodyPr>
          <a:lstStyle/>
          <a:p>
            <a:r>
              <a:rPr lang="ja-JP" altLang="en-US" sz="2800" dirty="0" smtClean="0">
                <a:solidFill>
                  <a:prstClr val="black"/>
                </a:solidFill>
              </a:rPr>
              <a:t>・ 情報</a:t>
            </a:r>
            <a:r>
              <a:rPr lang="ja-JP" altLang="en-US" sz="2800" dirty="0">
                <a:solidFill>
                  <a:prstClr val="black"/>
                </a:solidFill>
              </a:rPr>
              <a:t>共有システム（</a:t>
            </a:r>
            <a:r>
              <a:rPr lang="en-US" altLang="ja-JP" sz="2800" dirty="0">
                <a:solidFill>
                  <a:prstClr val="black"/>
                </a:solidFill>
              </a:rPr>
              <a:t>Application Service Provider</a:t>
            </a:r>
            <a:r>
              <a:rPr lang="ja-JP" altLang="en-US" sz="2800" dirty="0">
                <a:solidFill>
                  <a:prstClr val="black"/>
                </a:solidFill>
              </a:rPr>
              <a:t>（</a:t>
            </a:r>
            <a:r>
              <a:rPr lang="en-US" altLang="ja-JP" sz="2800" dirty="0">
                <a:solidFill>
                  <a:prstClr val="black"/>
                </a:solidFill>
              </a:rPr>
              <a:t>ASP</a:t>
            </a:r>
            <a:r>
              <a:rPr lang="ja-JP" altLang="en-US" sz="2800" dirty="0">
                <a:solidFill>
                  <a:prstClr val="black"/>
                </a:solidFill>
              </a:rPr>
              <a:t>）</a:t>
            </a:r>
            <a:r>
              <a:rPr lang="ja-JP" altLang="en-US" sz="2800" dirty="0" smtClean="0">
                <a:solidFill>
                  <a:prstClr val="black"/>
                </a:solidFill>
              </a:rPr>
              <a:t>）の</a:t>
            </a:r>
            <a:endParaRPr lang="en-US" altLang="ja-JP" sz="2800" dirty="0" smtClean="0">
              <a:solidFill>
                <a:prstClr val="black"/>
              </a:solidFill>
            </a:endParaRPr>
          </a:p>
          <a:p>
            <a:r>
              <a:rPr lang="ja-JP" altLang="en-US" sz="2800" dirty="0">
                <a:solidFill>
                  <a:prstClr val="black"/>
                </a:solidFill>
              </a:rPr>
              <a:t>　</a:t>
            </a:r>
            <a:r>
              <a:rPr lang="ja-JP" altLang="en-US" sz="2800" dirty="0" smtClean="0">
                <a:solidFill>
                  <a:prstClr val="black"/>
                </a:solidFill>
              </a:rPr>
              <a:t>導入について</a:t>
            </a:r>
            <a:endParaRPr lang="ja-JP" altLang="en-US" dirty="0"/>
          </a:p>
        </p:txBody>
      </p:sp>
      <p:sp>
        <p:nvSpPr>
          <p:cNvPr id="8" name="正方形/長方形 7"/>
          <p:cNvSpPr/>
          <p:nvPr/>
        </p:nvSpPr>
        <p:spPr>
          <a:xfrm>
            <a:off x="551384" y="303324"/>
            <a:ext cx="11305256" cy="584775"/>
          </a:xfrm>
          <a:prstGeom prst="rect">
            <a:avLst/>
          </a:prstGeom>
        </p:spPr>
        <p:txBody>
          <a:bodyPr wrap="square">
            <a:spAutoFit/>
          </a:bodyPr>
          <a:lstStyle/>
          <a:p>
            <a:r>
              <a:rPr lang="ja-JP" altLang="en-US" sz="3200" dirty="0">
                <a:solidFill>
                  <a:srgbClr val="00B050"/>
                </a:solidFill>
                <a:latin typeface="+mn-ea"/>
              </a:rPr>
              <a:t>４　</a:t>
            </a:r>
            <a:r>
              <a:rPr lang="ja-JP" altLang="en-US" sz="3200" dirty="0" smtClean="0">
                <a:solidFill>
                  <a:srgbClr val="00B050"/>
                </a:solidFill>
                <a:latin typeface="+mn-ea"/>
              </a:rPr>
              <a:t>その他</a:t>
            </a:r>
            <a:endParaRPr lang="en-US" altLang="ja-JP" sz="3200" dirty="0">
              <a:solidFill>
                <a:srgbClr val="00B050"/>
              </a:solidFill>
              <a:latin typeface="+mn-ea"/>
            </a:endParaRPr>
          </a:p>
        </p:txBody>
      </p:sp>
      <p:sp>
        <p:nvSpPr>
          <p:cNvPr id="20" name="正方形/長方形 19"/>
          <p:cNvSpPr/>
          <p:nvPr/>
        </p:nvSpPr>
        <p:spPr>
          <a:xfrm>
            <a:off x="1438198" y="4152851"/>
            <a:ext cx="4304383" cy="523220"/>
          </a:xfrm>
          <a:prstGeom prst="rect">
            <a:avLst/>
          </a:prstGeom>
        </p:spPr>
        <p:txBody>
          <a:bodyPr wrap="none">
            <a:spAutoFit/>
          </a:bodyPr>
          <a:lstStyle/>
          <a:p>
            <a:r>
              <a:rPr lang="ja-JP" altLang="en-US" sz="2800" dirty="0" smtClean="0">
                <a:solidFill>
                  <a:prstClr val="black"/>
                </a:solidFill>
              </a:rPr>
              <a:t>・ 遠隔臨場の導入について</a:t>
            </a:r>
            <a:endParaRPr lang="ja-JP" altLang="en-US" dirty="0"/>
          </a:p>
        </p:txBody>
      </p:sp>
    </p:spTree>
    <p:extLst>
      <p:ext uri="{BB962C8B-B14F-4D97-AF65-F5344CB8AC3E}">
        <p14:creationId xmlns:p14="http://schemas.microsoft.com/office/powerpoint/2010/main" val="14041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6441612" y="1359211"/>
            <a:ext cx="5140788" cy="4365627"/>
            <a:chOff x="6441612" y="1359211"/>
            <a:chExt cx="5140788" cy="4365627"/>
          </a:xfrm>
        </p:grpSpPr>
        <p:pic>
          <p:nvPicPr>
            <p:cNvPr id="2" name="図 1"/>
            <p:cNvPicPr>
              <a:picLocks noChangeAspect="1"/>
            </p:cNvPicPr>
            <p:nvPr/>
          </p:nvPicPr>
          <p:blipFill>
            <a:blip r:embed="rId3"/>
            <a:stretch>
              <a:fillRect/>
            </a:stretch>
          </p:blipFill>
          <p:spPr>
            <a:xfrm>
              <a:off x="6464764" y="1726448"/>
              <a:ext cx="4888825" cy="3899368"/>
            </a:xfrm>
            <a:prstGeom prst="rect">
              <a:avLst/>
            </a:prstGeom>
          </p:spPr>
        </p:pic>
        <p:sp>
          <p:nvSpPr>
            <p:cNvPr id="6" name="角丸四角形 5"/>
            <p:cNvSpPr/>
            <p:nvPr/>
          </p:nvSpPr>
          <p:spPr>
            <a:xfrm>
              <a:off x="6441612" y="1359211"/>
              <a:ext cx="5140788" cy="43656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940848" y="1430823"/>
              <a:ext cx="2142315" cy="369332"/>
            </a:xfrm>
            <a:prstGeom prst="rect">
              <a:avLst/>
            </a:prstGeom>
          </p:spPr>
          <p:txBody>
            <a:bodyPr wrap="square">
              <a:spAutoFit/>
            </a:bodyPr>
            <a:lstStyle/>
            <a:p>
              <a:pPr algn="ctr"/>
              <a:r>
                <a:rPr lang="en-US" altLang="ja-JP" dirty="0" smtClean="0"/>
                <a:t>ASP</a:t>
              </a:r>
              <a:r>
                <a:rPr lang="ja-JP" altLang="en-US" dirty="0" smtClean="0"/>
                <a:t>の運用イメージ</a:t>
              </a:r>
              <a:endParaRPr lang="ja-JP" altLang="en-US" dirty="0"/>
            </a:p>
          </p:txBody>
        </p:sp>
      </p:gr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53</a:t>
            </a:fld>
            <a:endParaRPr kumimoji="1" lang="ja-JP" altLang="en-US"/>
          </a:p>
        </p:txBody>
      </p:sp>
      <p:sp>
        <p:nvSpPr>
          <p:cNvPr id="9" name="正方形/長方形 8"/>
          <p:cNvSpPr/>
          <p:nvPr/>
        </p:nvSpPr>
        <p:spPr>
          <a:xfrm>
            <a:off x="536143" y="702520"/>
            <a:ext cx="9370642" cy="461665"/>
          </a:xfrm>
          <a:prstGeom prst="rect">
            <a:avLst/>
          </a:prstGeom>
        </p:spPr>
        <p:txBody>
          <a:bodyPr wrap="none">
            <a:spAutoFit/>
          </a:bodyPr>
          <a:lstStyle/>
          <a:p>
            <a:r>
              <a:rPr lang="ja-JP" altLang="en-US" sz="2400" dirty="0" smtClean="0">
                <a:solidFill>
                  <a:prstClr val="black"/>
                </a:solidFill>
              </a:rPr>
              <a:t>・ 情報</a:t>
            </a:r>
            <a:r>
              <a:rPr lang="ja-JP" altLang="en-US" sz="2400" dirty="0">
                <a:solidFill>
                  <a:prstClr val="black"/>
                </a:solidFill>
              </a:rPr>
              <a:t>共有システム（</a:t>
            </a:r>
            <a:r>
              <a:rPr lang="en-US" altLang="ja-JP" sz="2400" dirty="0">
                <a:solidFill>
                  <a:prstClr val="black"/>
                </a:solidFill>
              </a:rPr>
              <a:t>Application Service Provider</a:t>
            </a:r>
            <a:r>
              <a:rPr lang="ja-JP" altLang="en-US" sz="2400" dirty="0">
                <a:solidFill>
                  <a:prstClr val="black"/>
                </a:solidFill>
              </a:rPr>
              <a:t>（</a:t>
            </a:r>
            <a:r>
              <a:rPr lang="en-US" altLang="ja-JP" sz="2400" dirty="0">
                <a:solidFill>
                  <a:prstClr val="black"/>
                </a:solidFill>
              </a:rPr>
              <a:t>ASP</a:t>
            </a:r>
            <a:r>
              <a:rPr lang="ja-JP" altLang="en-US" sz="2400" dirty="0">
                <a:solidFill>
                  <a:prstClr val="black"/>
                </a:solidFill>
              </a:rPr>
              <a:t>）</a:t>
            </a:r>
            <a:r>
              <a:rPr lang="ja-JP" altLang="en-US" sz="2400" dirty="0" smtClean="0">
                <a:solidFill>
                  <a:prstClr val="black"/>
                </a:solidFill>
              </a:rPr>
              <a:t>）の導入について</a:t>
            </a:r>
          </a:p>
        </p:txBody>
      </p:sp>
      <p:sp>
        <p:nvSpPr>
          <p:cNvPr id="11" name="雲 10"/>
          <p:cNvSpPr/>
          <p:nvPr/>
        </p:nvSpPr>
        <p:spPr>
          <a:xfrm>
            <a:off x="8412107" y="4146526"/>
            <a:ext cx="3055888" cy="796469"/>
          </a:xfrm>
          <a:prstGeom prst="cloud">
            <a:avLst/>
          </a:prstGeom>
          <a:solidFill>
            <a:schemeClr val="bg1"/>
          </a:solidFill>
          <a:ln w="19050">
            <a:solidFill>
              <a:srgbClr val="0070C0"/>
            </a:solidFill>
          </a:ln>
        </p:spPr>
        <p:txBody>
          <a:bodyPr wrap="square">
            <a:spAutoFit/>
          </a:bodyPr>
          <a:lstStyle/>
          <a:p>
            <a:r>
              <a:rPr lang="ja-JP" altLang="en-US" sz="1400" b="1" dirty="0" smtClean="0">
                <a:solidFill>
                  <a:srgbClr val="FF0000"/>
                </a:solidFill>
              </a:rPr>
              <a:t>フォルダはクラウド上で</a:t>
            </a:r>
            <a:endParaRPr lang="en-US" altLang="ja-JP" sz="1400" b="1" dirty="0" smtClean="0">
              <a:solidFill>
                <a:srgbClr val="FF0000"/>
              </a:solidFill>
            </a:endParaRPr>
          </a:p>
          <a:p>
            <a:r>
              <a:rPr lang="ja-JP" altLang="en-US" sz="1400" b="1" dirty="0" smtClean="0">
                <a:solidFill>
                  <a:srgbClr val="FF0000"/>
                </a:solidFill>
              </a:rPr>
              <a:t>一元管理</a:t>
            </a:r>
            <a:endParaRPr lang="ja-JP" altLang="en-US" sz="1400" b="1" dirty="0">
              <a:solidFill>
                <a:srgbClr val="FF0000"/>
              </a:solidFill>
            </a:endParaRPr>
          </a:p>
        </p:txBody>
      </p:sp>
      <p:sp>
        <p:nvSpPr>
          <p:cNvPr id="8" name="正方形/長方形 7"/>
          <p:cNvSpPr/>
          <p:nvPr/>
        </p:nvSpPr>
        <p:spPr>
          <a:xfrm>
            <a:off x="277144" y="41714"/>
            <a:ext cx="11305256" cy="584775"/>
          </a:xfrm>
          <a:prstGeom prst="rect">
            <a:avLst/>
          </a:prstGeom>
        </p:spPr>
        <p:txBody>
          <a:bodyPr wrap="square">
            <a:spAutoFit/>
          </a:bodyPr>
          <a:lstStyle/>
          <a:p>
            <a:r>
              <a:rPr lang="ja-JP" altLang="en-US" sz="3200" dirty="0">
                <a:solidFill>
                  <a:srgbClr val="00B050"/>
                </a:solidFill>
                <a:latin typeface="+mn-ea"/>
              </a:rPr>
              <a:t>４　</a:t>
            </a:r>
            <a:r>
              <a:rPr lang="ja-JP" altLang="en-US" sz="3200" dirty="0" smtClean="0">
                <a:solidFill>
                  <a:srgbClr val="00B050"/>
                </a:solidFill>
                <a:latin typeface="+mn-ea"/>
              </a:rPr>
              <a:t>その他</a:t>
            </a:r>
            <a:endParaRPr lang="en-US" altLang="ja-JP" sz="3200" dirty="0">
              <a:solidFill>
                <a:srgbClr val="00B050"/>
              </a:solidFill>
              <a:latin typeface="+mn-ea"/>
            </a:endParaRPr>
          </a:p>
        </p:txBody>
      </p:sp>
      <p:sp>
        <p:nvSpPr>
          <p:cNvPr id="10" name="テキスト ボックス 9"/>
          <p:cNvSpPr txBox="1"/>
          <p:nvPr/>
        </p:nvSpPr>
        <p:spPr>
          <a:xfrm>
            <a:off x="3157464" y="6016808"/>
            <a:ext cx="6538936" cy="523220"/>
          </a:xfrm>
          <a:prstGeom prst="rect">
            <a:avLst/>
          </a:prstGeom>
          <a:noFill/>
        </p:spPr>
        <p:txBody>
          <a:bodyPr wrap="square" rtlCol="0">
            <a:spAutoFit/>
          </a:bodyPr>
          <a:lstStyle/>
          <a:p>
            <a:r>
              <a:rPr lang="en-US" altLang="ja-JP" sz="2800" dirty="0" smtClean="0">
                <a:solidFill>
                  <a:srgbClr val="FF0000"/>
                </a:solidFill>
              </a:rPr>
              <a:t>※</a:t>
            </a:r>
            <a:r>
              <a:rPr lang="ja-JP" altLang="en-US" sz="2800" dirty="0" smtClean="0">
                <a:solidFill>
                  <a:srgbClr val="FF0000"/>
                </a:solidFill>
              </a:rPr>
              <a:t>令和６年度から導入（試行）を検討中</a:t>
            </a:r>
            <a:endParaRPr kumimoji="1" lang="ja-JP" altLang="en-US" sz="2800" dirty="0">
              <a:solidFill>
                <a:srgbClr val="FF0000"/>
              </a:solidFill>
            </a:endParaRPr>
          </a:p>
        </p:txBody>
      </p:sp>
      <p:grpSp>
        <p:nvGrpSpPr>
          <p:cNvPr id="7" name="グループ化 6"/>
          <p:cNvGrpSpPr/>
          <p:nvPr/>
        </p:nvGrpSpPr>
        <p:grpSpPr>
          <a:xfrm>
            <a:off x="694764" y="1359212"/>
            <a:ext cx="5184170" cy="4402468"/>
            <a:chOff x="694764" y="1359212"/>
            <a:chExt cx="5184170" cy="4402468"/>
          </a:xfrm>
        </p:grpSpPr>
        <p:sp>
          <p:nvSpPr>
            <p:cNvPr id="12" name="正方形/長方形 11"/>
            <p:cNvSpPr/>
            <p:nvPr/>
          </p:nvSpPr>
          <p:spPr>
            <a:xfrm>
              <a:off x="2363805" y="1430823"/>
              <a:ext cx="1846086" cy="369332"/>
            </a:xfrm>
            <a:prstGeom prst="rect">
              <a:avLst/>
            </a:prstGeom>
          </p:spPr>
          <p:txBody>
            <a:bodyPr wrap="square">
              <a:spAutoFit/>
            </a:bodyPr>
            <a:lstStyle/>
            <a:p>
              <a:r>
                <a:rPr lang="ja-JP" altLang="en-US" dirty="0"/>
                <a:t>現在</a:t>
              </a:r>
              <a:r>
                <a:rPr lang="ja-JP" altLang="en-US" dirty="0" smtClean="0"/>
                <a:t>の運用方法</a:t>
              </a:r>
              <a:endParaRPr lang="ja-JP" altLang="en-US" dirty="0"/>
            </a:p>
          </p:txBody>
        </p:sp>
        <p:pic>
          <p:nvPicPr>
            <p:cNvPr id="15" name="図 14"/>
            <p:cNvPicPr>
              <a:picLocks noChangeAspect="1"/>
            </p:cNvPicPr>
            <p:nvPr/>
          </p:nvPicPr>
          <p:blipFill>
            <a:blip r:embed="rId4"/>
            <a:stretch>
              <a:fillRect/>
            </a:stretch>
          </p:blipFill>
          <p:spPr>
            <a:xfrm>
              <a:off x="694764" y="1985558"/>
              <a:ext cx="5184169" cy="3590719"/>
            </a:xfrm>
            <a:prstGeom prst="rect">
              <a:avLst/>
            </a:prstGeom>
            <a:ln>
              <a:noFill/>
            </a:ln>
          </p:spPr>
        </p:pic>
        <p:sp>
          <p:nvSpPr>
            <p:cNvPr id="16" name="角丸四角形 15"/>
            <p:cNvSpPr/>
            <p:nvPr/>
          </p:nvSpPr>
          <p:spPr>
            <a:xfrm>
              <a:off x="694765" y="1359212"/>
              <a:ext cx="5184169" cy="4402468"/>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雲 16"/>
          <p:cNvSpPr/>
          <p:nvPr/>
        </p:nvSpPr>
        <p:spPr>
          <a:xfrm>
            <a:off x="7484062" y="5185315"/>
            <a:ext cx="3055888" cy="796469"/>
          </a:xfrm>
          <a:prstGeom prst="cloud">
            <a:avLst/>
          </a:prstGeom>
          <a:solidFill>
            <a:schemeClr val="bg1"/>
          </a:solidFill>
          <a:ln w="19050">
            <a:solidFill>
              <a:srgbClr val="0070C0"/>
            </a:solidFill>
          </a:ln>
        </p:spPr>
        <p:txBody>
          <a:bodyPr wrap="square">
            <a:spAutoFit/>
          </a:bodyPr>
          <a:lstStyle/>
          <a:p>
            <a:r>
              <a:rPr lang="ja-JP" altLang="en-US" sz="1400" b="1" dirty="0" smtClean="0">
                <a:solidFill>
                  <a:srgbClr val="FF0000"/>
                </a:solidFill>
              </a:rPr>
              <a:t>承諾行為もクラウド上で可能</a:t>
            </a:r>
            <a:endParaRPr lang="ja-JP" altLang="en-US" sz="1400" b="1" dirty="0">
              <a:solidFill>
                <a:srgbClr val="FF0000"/>
              </a:solidFill>
            </a:endParaRPr>
          </a:p>
        </p:txBody>
      </p:sp>
      <p:sp>
        <p:nvSpPr>
          <p:cNvPr id="18" name="雲 17"/>
          <p:cNvSpPr/>
          <p:nvPr/>
        </p:nvSpPr>
        <p:spPr>
          <a:xfrm>
            <a:off x="2249409" y="3778996"/>
            <a:ext cx="3218532" cy="468511"/>
          </a:xfrm>
          <a:prstGeom prst="cloud">
            <a:avLst/>
          </a:prstGeom>
          <a:solidFill>
            <a:schemeClr val="bg1"/>
          </a:solidFill>
          <a:ln w="19050">
            <a:solidFill>
              <a:srgbClr val="0070C0"/>
            </a:solidFill>
          </a:ln>
        </p:spPr>
        <p:txBody>
          <a:bodyPr wrap="square">
            <a:spAutoFit/>
          </a:bodyPr>
          <a:lstStyle/>
          <a:p>
            <a:r>
              <a:rPr lang="ja-JP" altLang="en-US" sz="1400" b="1" dirty="0" smtClean="0">
                <a:solidFill>
                  <a:srgbClr val="FF0000"/>
                </a:solidFill>
              </a:rPr>
              <a:t>最新データの共有が手間</a:t>
            </a:r>
            <a:endParaRPr lang="ja-JP" altLang="en-US" sz="1400" b="1" dirty="0">
              <a:solidFill>
                <a:srgbClr val="FF0000"/>
              </a:solidFill>
            </a:endParaRPr>
          </a:p>
        </p:txBody>
      </p:sp>
      <p:sp>
        <p:nvSpPr>
          <p:cNvPr id="19" name="雲 18"/>
          <p:cNvSpPr/>
          <p:nvPr/>
        </p:nvSpPr>
        <p:spPr>
          <a:xfrm>
            <a:off x="1781991" y="4551243"/>
            <a:ext cx="3002508" cy="796469"/>
          </a:xfrm>
          <a:prstGeom prst="cloud">
            <a:avLst/>
          </a:prstGeom>
          <a:solidFill>
            <a:schemeClr val="bg1"/>
          </a:solidFill>
          <a:ln w="19050">
            <a:solidFill>
              <a:srgbClr val="0070C0"/>
            </a:solidFill>
          </a:ln>
        </p:spPr>
        <p:txBody>
          <a:bodyPr wrap="square">
            <a:spAutoFit/>
          </a:bodyPr>
          <a:lstStyle/>
          <a:p>
            <a:r>
              <a:rPr lang="ja-JP" altLang="en-US" sz="1400" b="1" dirty="0" smtClean="0">
                <a:solidFill>
                  <a:srgbClr val="FF0000"/>
                </a:solidFill>
              </a:rPr>
              <a:t>承諾行為のための書面が必須</a:t>
            </a:r>
            <a:endParaRPr lang="ja-JP" altLang="en-US" sz="1400" b="1" dirty="0">
              <a:solidFill>
                <a:srgbClr val="FF0000"/>
              </a:solidFill>
            </a:endParaRPr>
          </a:p>
        </p:txBody>
      </p:sp>
      <p:sp>
        <p:nvSpPr>
          <p:cNvPr id="3" name="右矢印 2"/>
          <p:cNvSpPr/>
          <p:nvPr/>
        </p:nvSpPr>
        <p:spPr>
          <a:xfrm>
            <a:off x="5951462" y="3253980"/>
            <a:ext cx="417620" cy="861542"/>
          </a:xfrm>
          <a:prstGeom prst="rightArrow">
            <a:avLst>
              <a:gd name="adj1" fmla="val 50000"/>
              <a:gd name="adj2" fmla="val 604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755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7" grpId="0" animBg="1"/>
      <p:bldP spid="18" grpId="0" animBg="1"/>
      <p:bldP spid="19"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54</a:t>
            </a:fld>
            <a:endParaRPr kumimoji="1" lang="ja-JP" altLang="en-US"/>
          </a:p>
        </p:txBody>
      </p:sp>
      <p:sp>
        <p:nvSpPr>
          <p:cNvPr id="9" name="正方形/長方形 8"/>
          <p:cNvSpPr/>
          <p:nvPr/>
        </p:nvSpPr>
        <p:spPr>
          <a:xfrm>
            <a:off x="623392" y="716802"/>
            <a:ext cx="3714478" cy="461665"/>
          </a:xfrm>
          <a:prstGeom prst="rect">
            <a:avLst/>
          </a:prstGeom>
        </p:spPr>
        <p:txBody>
          <a:bodyPr wrap="none">
            <a:spAutoFit/>
          </a:bodyPr>
          <a:lstStyle/>
          <a:p>
            <a:r>
              <a:rPr lang="ja-JP" altLang="en-US" sz="2400" dirty="0" smtClean="0">
                <a:solidFill>
                  <a:prstClr val="black"/>
                </a:solidFill>
              </a:rPr>
              <a:t>・ 遠隔</a:t>
            </a:r>
            <a:r>
              <a:rPr lang="ja-JP" altLang="en-US" sz="2400" dirty="0">
                <a:solidFill>
                  <a:prstClr val="black"/>
                </a:solidFill>
              </a:rPr>
              <a:t>臨場</a:t>
            </a:r>
            <a:r>
              <a:rPr lang="ja-JP" altLang="en-US" sz="2400" dirty="0" smtClean="0">
                <a:solidFill>
                  <a:prstClr val="black"/>
                </a:solidFill>
              </a:rPr>
              <a:t>の導入について</a:t>
            </a:r>
            <a:endParaRPr lang="ja-JP" altLang="en-US" sz="1600" dirty="0"/>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464" y="1563899"/>
            <a:ext cx="8328573" cy="3768522"/>
          </a:xfrm>
          <a:prstGeom prst="rect">
            <a:avLst/>
          </a:prstGeom>
        </p:spPr>
      </p:pic>
      <p:sp>
        <p:nvSpPr>
          <p:cNvPr id="14" name="テキスト ボックス 13"/>
          <p:cNvSpPr txBox="1"/>
          <p:nvPr/>
        </p:nvSpPr>
        <p:spPr>
          <a:xfrm>
            <a:off x="2639616" y="5717853"/>
            <a:ext cx="6336704" cy="523220"/>
          </a:xfrm>
          <a:prstGeom prst="rect">
            <a:avLst/>
          </a:prstGeom>
          <a:noFill/>
        </p:spPr>
        <p:txBody>
          <a:bodyPr wrap="square" rtlCol="0">
            <a:spAutoFit/>
          </a:bodyPr>
          <a:lstStyle/>
          <a:p>
            <a:r>
              <a:rPr lang="en-US" altLang="ja-JP" sz="2800" dirty="0">
                <a:solidFill>
                  <a:srgbClr val="FF0000"/>
                </a:solidFill>
              </a:rPr>
              <a:t>※</a:t>
            </a:r>
            <a:r>
              <a:rPr lang="ja-JP" altLang="en-US" sz="2800" dirty="0">
                <a:solidFill>
                  <a:srgbClr val="FF0000"/>
                </a:solidFill>
              </a:rPr>
              <a:t>令和６年度から導入（試行）を検討中</a:t>
            </a:r>
          </a:p>
        </p:txBody>
      </p:sp>
      <p:sp>
        <p:nvSpPr>
          <p:cNvPr id="6" name="正方形/長方形 5"/>
          <p:cNvSpPr/>
          <p:nvPr/>
        </p:nvSpPr>
        <p:spPr>
          <a:xfrm>
            <a:off x="277144" y="41714"/>
            <a:ext cx="11305256" cy="584775"/>
          </a:xfrm>
          <a:prstGeom prst="rect">
            <a:avLst/>
          </a:prstGeom>
        </p:spPr>
        <p:txBody>
          <a:bodyPr wrap="square">
            <a:spAutoFit/>
          </a:bodyPr>
          <a:lstStyle/>
          <a:p>
            <a:r>
              <a:rPr lang="ja-JP" altLang="en-US" sz="3200" dirty="0">
                <a:solidFill>
                  <a:srgbClr val="00B050"/>
                </a:solidFill>
                <a:latin typeface="+mn-ea"/>
              </a:rPr>
              <a:t>４　</a:t>
            </a:r>
            <a:r>
              <a:rPr lang="ja-JP" altLang="en-US" sz="3200" dirty="0" smtClean="0">
                <a:solidFill>
                  <a:srgbClr val="00B050"/>
                </a:solidFill>
                <a:latin typeface="+mn-ea"/>
              </a:rPr>
              <a:t>その他</a:t>
            </a:r>
            <a:endParaRPr lang="en-US" altLang="ja-JP" sz="3200" dirty="0">
              <a:solidFill>
                <a:srgbClr val="00B050"/>
              </a:solidFill>
              <a:latin typeface="+mn-ea"/>
            </a:endParaRPr>
          </a:p>
        </p:txBody>
      </p:sp>
      <p:sp>
        <p:nvSpPr>
          <p:cNvPr id="7" name="雲 6"/>
          <p:cNvSpPr/>
          <p:nvPr/>
        </p:nvSpPr>
        <p:spPr>
          <a:xfrm>
            <a:off x="5514418" y="2155810"/>
            <a:ext cx="3316986" cy="468511"/>
          </a:xfrm>
          <a:prstGeom prst="cloud">
            <a:avLst/>
          </a:prstGeom>
          <a:solidFill>
            <a:schemeClr val="bg1"/>
          </a:solidFill>
          <a:ln w="19050">
            <a:solidFill>
              <a:srgbClr val="0070C0"/>
            </a:solidFill>
          </a:ln>
        </p:spPr>
        <p:txBody>
          <a:bodyPr wrap="square">
            <a:spAutoFit/>
          </a:bodyPr>
          <a:lstStyle/>
          <a:p>
            <a:pPr algn="ctr"/>
            <a:r>
              <a:rPr lang="ja-JP" altLang="en-US" sz="1400" b="1" dirty="0" smtClean="0">
                <a:solidFill>
                  <a:srgbClr val="FF0000"/>
                </a:solidFill>
              </a:rPr>
              <a:t>遠隔での現場への支持</a:t>
            </a:r>
            <a:endParaRPr lang="ja-JP" altLang="en-US" sz="1400" b="1" dirty="0">
              <a:solidFill>
                <a:srgbClr val="FF0000"/>
              </a:solidFill>
            </a:endParaRPr>
          </a:p>
        </p:txBody>
      </p:sp>
      <p:sp>
        <p:nvSpPr>
          <p:cNvPr id="8" name="雲 7"/>
          <p:cNvSpPr/>
          <p:nvPr/>
        </p:nvSpPr>
        <p:spPr>
          <a:xfrm>
            <a:off x="6738086" y="4146605"/>
            <a:ext cx="3316986" cy="468511"/>
          </a:xfrm>
          <a:prstGeom prst="cloud">
            <a:avLst/>
          </a:prstGeom>
          <a:solidFill>
            <a:schemeClr val="bg1"/>
          </a:solidFill>
          <a:ln w="19050">
            <a:solidFill>
              <a:srgbClr val="0070C0"/>
            </a:solidFill>
          </a:ln>
        </p:spPr>
        <p:txBody>
          <a:bodyPr wrap="square">
            <a:spAutoFit/>
          </a:bodyPr>
          <a:lstStyle/>
          <a:p>
            <a:pPr algn="ctr"/>
            <a:r>
              <a:rPr lang="ja-JP" altLang="en-US" sz="1400" b="1" dirty="0">
                <a:solidFill>
                  <a:srgbClr val="FF0000"/>
                </a:solidFill>
              </a:rPr>
              <a:t>自席</a:t>
            </a:r>
            <a:r>
              <a:rPr lang="ja-JP" altLang="en-US" sz="1400" b="1" dirty="0" smtClean="0">
                <a:solidFill>
                  <a:srgbClr val="FF0000"/>
                </a:solidFill>
              </a:rPr>
              <a:t>からの現場確認</a:t>
            </a:r>
            <a:endParaRPr lang="ja-JP" altLang="en-US" sz="1400" b="1" dirty="0">
              <a:solidFill>
                <a:srgbClr val="FF0000"/>
              </a:solidFill>
            </a:endParaRPr>
          </a:p>
        </p:txBody>
      </p:sp>
      <p:sp>
        <p:nvSpPr>
          <p:cNvPr id="11" name="雲 10"/>
          <p:cNvSpPr/>
          <p:nvPr/>
        </p:nvSpPr>
        <p:spPr>
          <a:xfrm>
            <a:off x="7920160" y="2584848"/>
            <a:ext cx="3459596" cy="796469"/>
          </a:xfrm>
          <a:prstGeom prst="cloud">
            <a:avLst/>
          </a:prstGeom>
          <a:solidFill>
            <a:schemeClr val="bg1"/>
          </a:solidFill>
          <a:ln w="19050">
            <a:solidFill>
              <a:srgbClr val="0070C0"/>
            </a:solidFill>
          </a:ln>
        </p:spPr>
        <p:txBody>
          <a:bodyPr wrap="square">
            <a:spAutoFit/>
          </a:bodyPr>
          <a:lstStyle/>
          <a:p>
            <a:pPr algn="ctr"/>
            <a:r>
              <a:rPr lang="ja-JP" altLang="en-US" sz="1400" b="1" dirty="0" smtClean="0">
                <a:solidFill>
                  <a:srgbClr val="FF0000"/>
                </a:solidFill>
              </a:rPr>
              <a:t>現場確認の頻度増加による安全性の向上</a:t>
            </a:r>
            <a:endParaRPr lang="ja-JP" altLang="en-US" sz="1400" b="1" dirty="0">
              <a:solidFill>
                <a:srgbClr val="FF0000"/>
              </a:solidFill>
            </a:endParaRPr>
          </a:p>
        </p:txBody>
      </p:sp>
    </p:spTree>
    <p:extLst>
      <p:ext uri="{BB962C8B-B14F-4D97-AF65-F5344CB8AC3E}">
        <p14:creationId xmlns:p14="http://schemas.microsoft.com/office/powerpoint/2010/main" val="359916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8"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55</a:t>
            </a:fld>
            <a:endParaRPr kumimoji="1" lang="ja-JP" altLang="en-US"/>
          </a:p>
        </p:txBody>
      </p:sp>
      <p:sp>
        <p:nvSpPr>
          <p:cNvPr id="9" name="正方形/長方形 8"/>
          <p:cNvSpPr/>
          <p:nvPr/>
        </p:nvSpPr>
        <p:spPr>
          <a:xfrm>
            <a:off x="623392" y="716802"/>
            <a:ext cx="5857694" cy="523220"/>
          </a:xfrm>
          <a:prstGeom prst="rect">
            <a:avLst/>
          </a:prstGeom>
        </p:spPr>
        <p:txBody>
          <a:bodyPr wrap="none">
            <a:spAutoFit/>
          </a:bodyPr>
          <a:lstStyle/>
          <a:p>
            <a:r>
              <a:rPr lang="ja-JP" altLang="en-US" sz="2800" dirty="0" smtClean="0">
                <a:solidFill>
                  <a:prstClr val="black"/>
                </a:solidFill>
              </a:rPr>
              <a:t>・ </a:t>
            </a:r>
            <a:r>
              <a:rPr lang="en-US" altLang="ja-JP" sz="2800" dirty="0" smtClean="0">
                <a:solidFill>
                  <a:prstClr val="black"/>
                </a:solidFill>
              </a:rPr>
              <a:t>ASP</a:t>
            </a:r>
            <a:r>
              <a:rPr lang="ja-JP" altLang="en-US" sz="2800" dirty="0" smtClean="0">
                <a:solidFill>
                  <a:prstClr val="black"/>
                </a:solidFill>
              </a:rPr>
              <a:t>と遠隔臨場の導入費用について</a:t>
            </a:r>
            <a:endParaRPr lang="ja-JP" altLang="en-US" dirty="0"/>
          </a:p>
        </p:txBody>
      </p:sp>
      <p:sp>
        <p:nvSpPr>
          <p:cNvPr id="6" name="正方形/長方形 5"/>
          <p:cNvSpPr/>
          <p:nvPr/>
        </p:nvSpPr>
        <p:spPr>
          <a:xfrm>
            <a:off x="277144" y="41714"/>
            <a:ext cx="11305256" cy="584775"/>
          </a:xfrm>
          <a:prstGeom prst="rect">
            <a:avLst/>
          </a:prstGeom>
        </p:spPr>
        <p:txBody>
          <a:bodyPr wrap="square">
            <a:spAutoFit/>
          </a:bodyPr>
          <a:lstStyle/>
          <a:p>
            <a:r>
              <a:rPr lang="ja-JP" altLang="en-US" sz="3200" dirty="0">
                <a:solidFill>
                  <a:srgbClr val="00B050"/>
                </a:solidFill>
                <a:latin typeface="+mn-ea"/>
              </a:rPr>
              <a:t>４　</a:t>
            </a:r>
            <a:r>
              <a:rPr lang="ja-JP" altLang="en-US" sz="3200" dirty="0" smtClean="0">
                <a:solidFill>
                  <a:srgbClr val="00B050"/>
                </a:solidFill>
                <a:latin typeface="+mn-ea"/>
              </a:rPr>
              <a:t>その他</a:t>
            </a:r>
            <a:endParaRPr lang="en-US" altLang="ja-JP" sz="3200" dirty="0">
              <a:solidFill>
                <a:srgbClr val="00B050"/>
              </a:solidFill>
              <a:latin typeface="+mn-ea"/>
            </a:endParaRPr>
          </a:p>
        </p:txBody>
      </p:sp>
      <p:sp>
        <p:nvSpPr>
          <p:cNvPr id="2" name="正方形/長方形 1"/>
          <p:cNvSpPr/>
          <p:nvPr/>
        </p:nvSpPr>
        <p:spPr>
          <a:xfrm>
            <a:off x="2005336" y="2996952"/>
            <a:ext cx="7907088" cy="1569660"/>
          </a:xfrm>
          <a:prstGeom prst="rect">
            <a:avLst/>
          </a:prstGeom>
        </p:spPr>
        <p:txBody>
          <a:bodyPr wrap="square">
            <a:spAutoFit/>
          </a:bodyPr>
          <a:lstStyle/>
          <a:p>
            <a:r>
              <a:rPr lang="ja-JP" altLang="en-US" sz="3200" dirty="0" smtClean="0"/>
              <a:t>　共通仮設費の「</a:t>
            </a:r>
            <a:r>
              <a:rPr lang="ja-JP" altLang="en-US" sz="3200" dirty="0"/>
              <a:t>情報システム費</a:t>
            </a:r>
            <a:r>
              <a:rPr lang="ja-JP" altLang="en-US" sz="3200" dirty="0" smtClean="0"/>
              <a:t>」に該当し、発注時に工事費に計上（共通仮設費に積上げ）または工事費の増額にて対応予定です。</a:t>
            </a:r>
            <a:endParaRPr lang="ja-JP" altLang="en-US" sz="3200" dirty="0"/>
          </a:p>
        </p:txBody>
      </p:sp>
    </p:spTree>
    <p:extLst>
      <p:ext uri="{BB962C8B-B14F-4D97-AF65-F5344CB8AC3E}">
        <p14:creationId xmlns:p14="http://schemas.microsoft.com/office/powerpoint/2010/main" val="111906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56</a:t>
            </a:fld>
            <a:endParaRPr kumimoji="1" lang="ja-JP" altLang="en-US" dirty="0"/>
          </a:p>
        </p:txBody>
      </p:sp>
      <p:sp>
        <p:nvSpPr>
          <p:cNvPr id="3" name="正方形/長方形 2"/>
          <p:cNvSpPr/>
          <p:nvPr/>
        </p:nvSpPr>
        <p:spPr>
          <a:xfrm>
            <a:off x="623392" y="404664"/>
            <a:ext cx="2379177" cy="584775"/>
          </a:xfrm>
          <a:prstGeom prst="rect">
            <a:avLst/>
          </a:prstGeom>
        </p:spPr>
        <p:txBody>
          <a:bodyPr wrap="none">
            <a:spAutoFit/>
          </a:bodyPr>
          <a:lstStyle/>
          <a:p>
            <a:r>
              <a:rPr lang="ja-JP" altLang="en-US" sz="3200" dirty="0">
                <a:solidFill>
                  <a:srgbClr val="00B050"/>
                </a:solidFill>
              </a:rPr>
              <a:t>５　</a:t>
            </a:r>
            <a:r>
              <a:rPr lang="ja-JP" altLang="en-US" sz="3200" dirty="0" smtClean="0">
                <a:solidFill>
                  <a:srgbClr val="00B050"/>
                </a:solidFill>
              </a:rPr>
              <a:t>質疑応答</a:t>
            </a:r>
            <a:endParaRPr lang="en-US" altLang="ja-JP" sz="3200" dirty="0">
              <a:solidFill>
                <a:srgbClr val="00B050"/>
              </a:solidFill>
            </a:endParaRPr>
          </a:p>
        </p:txBody>
      </p:sp>
      <p:sp>
        <p:nvSpPr>
          <p:cNvPr id="5" name="正方形/長方形 4"/>
          <p:cNvSpPr>
            <a:spLocks/>
          </p:cNvSpPr>
          <p:nvPr/>
        </p:nvSpPr>
        <p:spPr>
          <a:xfrm>
            <a:off x="1199456" y="1628800"/>
            <a:ext cx="9684061" cy="523220"/>
          </a:xfrm>
          <a:prstGeom prst="rect">
            <a:avLst/>
          </a:prstGeom>
        </p:spPr>
        <p:txBody>
          <a:bodyPr wrap="none">
            <a:spAutoFit/>
          </a:bodyPr>
          <a:lstStyle/>
          <a:p>
            <a:r>
              <a:rPr lang="ja-JP" altLang="en-US" sz="2800" dirty="0" smtClean="0"/>
              <a:t>（１）</a:t>
            </a:r>
            <a:r>
              <a:rPr lang="ja-JP" altLang="ja-JP" sz="2800" dirty="0"/>
              <a:t>週休二日制についての取り組状況と今後の見通しに</a:t>
            </a:r>
            <a:r>
              <a:rPr lang="ja-JP" altLang="ja-JP" sz="2800" dirty="0" smtClean="0"/>
              <a:t>ついて</a:t>
            </a:r>
            <a:endParaRPr lang="en-US" altLang="ja-JP" sz="2800" dirty="0" smtClean="0"/>
          </a:p>
        </p:txBody>
      </p:sp>
      <p:sp>
        <p:nvSpPr>
          <p:cNvPr id="7" name="正方形/長方形 6"/>
          <p:cNvSpPr>
            <a:spLocks/>
          </p:cNvSpPr>
          <p:nvPr/>
        </p:nvSpPr>
        <p:spPr>
          <a:xfrm>
            <a:off x="1631504" y="2791381"/>
            <a:ext cx="9425978" cy="1815882"/>
          </a:xfrm>
          <a:prstGeom prst="rect">
            <a:avLst/>
          </a:prstGeom>
        </p:spPr>
        <p:txBody>
          <a:bodyPr wrap="none">
            <a:spAutoFit/>
          </a:bodyPr>
          <a:lstStyle/>
          <a:p>
            <a:r>
              <a:rPr lang="ja-JP" altLang="en-US" sz="2800" dirty="0" smtClean="0">
                <a:solidFill>
                  <a:srgbClr val="FF0000"/>
                </a:solidFill>
              </a:rPr>
              <a:t>　令和</a:t>
            </a:r>
            <a:r>
              <a:rPr lang="ja-JP" altLang="en-US" sz="2800" dirty="0">
                <a:solidFill>
                  <a:srgbClr val="FF0000"/>
                </a:solidFill>
              </a:rPr>
              <a:t>４年度完成工事における週休</a:t>
            </a:r>
            <a:r>
              <a:rPr lang="ja-JP" altLang="en-US" sz="2800" dirty="0" smtClean="0">
                <a:solidFill>
                  <a:srgbClr val="FF0000"/>
                </a:solidFill>
              </a:rPr>
              <a:t>二日制達成実績は</a:t>
            </a:r>
            <a:endParaRPr lang="en-US" altLang="ja-JP" sz="2800" dirty="0">
              <a:solidFill>
                <a:srgbClr val="FF0000"/>
              </a:solidFill>
            </a:endParaRPr>
          </a:p>
          <a:p>
            <a:r>
              <a:rPr lang="ja-JP" altLang="en-US" sz="2800" dirty="0">
                <a:solidFill>
                  <a:srgbClr val="FF0000"/>
                </a:solidFill>
              </a:rPr>
              <a:t>電気設備工事</a:t>
            </a:r>
            <a:r>
              <a:rPr lang="ja-JP" altLang="en-US" sz="2800" dirty="0" smtClean="0">
                <a:solidFill>
                  <a:srgbClr val="FF0000"/>
                </a:solidFill>
              </a:rPr>
              <a:t>で約９１％、工事全体では約８９％となって</a:t>
            </a:r>
            <a:endParaRPr lang="en-US" altLang="ja-JP" sz="2800" dirty="0" smtClean="0">
              <a:solidFill>
                <a:srgbClr val="FF0000"/>
              </a:solidFill>
            </a:endParaRPr>
          </a:p>
          <a:p>
            <a:r>
              <a:rPr lang="ja-JP" altLang="en-US" sz="2800" dirty="0" smtClean="0">
                <a:solidFill>
                  <a:srgbClr val="FF0000"/>
                </a:solidFill>
              </a:rPr>
              <a:t>おります</a:t>
            </a:r>
            <a:r>
              <a:rPr lang="ja-JP" altLang="en-US" sz="2800" dirty="0">
                <a:solidFill>
                  <a:srgbClr val="FF0000"/>
                </a:solidFill>
              </a:rPr>
              <a:t>。 </a:t>
            </a:r>
            <a:endParaRPr lang="en-US" altLang="ja-JP" sz="2800" dirty="0" smtClean="0">
              <a:solidFill>
                <a:srgbClr val="FF0000"/>
              </a:solidFill>
            </a:endParaRPr>
          </a:p>
          <a:p>
            <a:r>
              <a:rPr lang="ja-JP" altLang="en-US" sz="2800" dirty="0" smtClean="0">
                <a:solidFill>
                  <a:srgbClr val="FF0000"/>
                </a:solidFill>
              </a:rPr>
              <a:t>　今後も原則すべての工事において取り組んでいく予定です。</a:t>
            </a:r>
            <a:endParaRPr lang="en-US" altLang="ja-JP" sz="2800" dirty="0" smtClean="0">
              <a:solidFill>
                <a:srgbClr val="FF0000"/>
              </a:solidFill>
            </a:endParaRPr>
          </a:p>
        </p:txBody>
      </p:sp>
    </p:spTree>
    <p:extLst>
      <p:ext uri="{BB962C8B-B14F-4D97-AF65-F5344CB8AC3E}">
        <p14:creationId xmlns:p14="http://schemas.microsoft.com/office/powerpoint/2010/main" val="288167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57</a:t>
            </a:fld>
            <a:endParaRPr kumimoji="1" lang="ja-JP" altLang="en-US" dirty="0"/>
          </a:p>
        </p:txBody>
      </p:sp>
      <p:sp>
        <p:nvSpPr>
          <p:cNvPr id="3" name="正方形/長方形 2"/>
          <p:cNvSpPr/>
          <p:nvPr/>
        </p:nvSpPr>
        <p:spPr>
          <a:xfrm>
            <a:off x="623392" y="404664"/>
            <a:ext cx="2379177" cy="584775"/>
          </a:xfrm>
          <a:prstGeom prst="rect">
            <a:avLst/>
          </a:prstGeom>
        </p:spPr>
        <p:txBody>
          <a:bodyPr wrap="none">
            <a:spAutoFit/>
          </a:bodyPr>
          <a:lstStyle/>
          <a:p>
            <a:r>
              <a:rPr lang="ja-JP" altLang="en-US" sz="3200" dirty="0">
                <a:solidFill>
                  <a:srgbClr val="00B050"/>
                </a:solidFill>
              </a:rPr>
              <a:t>５　</a:t>
            </a:r>
            <a:r>
              <a:rPr lang="ja-JP" altLang="en-US" sz="3200" dirty="0" smtClean="0">
                <a:solidFill>
                  <a:srgbClr val="00B050"/>
                </a:solidFill>
              </a:rPr>
              <a:t>質疑応答</a:t>
            </a:r>
            <a:endParaRPr lang="en-US" altLang="ja-JP" sz="3200" dirty="0">
              <a:solidFill>
                <a:srgbClr val="00B050"/>
              </a:solidFill>
            </a:endParaRPr>
          </a:p>
        </p:txBody>
      </p:sp>
      <p:sp>
        <p:nvSpPr>
          <p:cNvPr id="5" name="正方形/長方形 4"/>
          <p:cNvSpPr>
            <a:spLocks/>
          </p:cNvSpPr>
          <p:nvPr/>
        </p:nvSpPr>
        <p:spPr>
          <a:xfrm>
            <a:off x="1199456" y="1628800"/>
            <a:ext cx="8079456" cy="523220"/>
          </a:xfrm>
          <a:prstGeom prst="rect">
            <a:avLst/>
          </a:prstGeom>
        </p:spPr>
        <p:txBody>
          <a:bodyPr wrap="none">
            <a:spAutoFit/>
          </a:bodyPr>
          <a:lstStyle/>
          <a:p>
            <a:r>
              <a:rPr lang="ja-JP" altLang="en-US" sz="2800" dirty="0" smtClean="0"/>
              <a:t>（２）</a:t>
            </a:r>
            <a:r>
              <a:rPr lang="ja-JP" altLang="ja-JP" sz="2800" dirty="0"/>
              <a:t>働き方改革に向けた具体的な取組状況</a:t>
            </a:r>
            <a:r>
              <a:rPr lang="ja-JP" altLang="ja-JP" sz="2800" dirty="0" smtClean="0"/>
              <a:t>について</a:t>
            </a:r>
            <a:endParaRPr lang="en-US" altLang="ja-JP" sz="2800" dirty="0" smtClean="0"/>
          </a:p>
        </p:txBody>
      </p:sp>
      <p:sp>
        <p:nvSpPr>
          <p:cNvPr id="6" name="正方形/長方形 5"/>
          <p:cNvSpPr>
            <a:spLocks/>
          </p:cNvSpPr>
          <p:nvPr/>
        </p:nvSpPr>
        <p:spPr>
          <a:xfrm>
            <a:off x="1704401" y="2791381"/>
            <a:ext cx="9204764" cy="2677656"/>
          </a:xfrm>
          <a:prstGeom prst="rect">
            <a:avLst/>
          </a:prstGeom>
        </p:spPr>
        <p:txBody>
          <a:bodyPr wrap="none">
            <a:spAutoFit/>
          </a:bodyPr>
          <a:lstStyle/>
          <a:p>
            <a:r>
              <a:rPr lang="ja-JP" altLang="en-US" sz="2800" dirty="0" smtClean="0">
                <a:solidFill>
                  <a:srgbClr val="FF0000"/>
                </a:solidFill>
              </a:rPr>
              <a:t>　</a:t>
            </a:r>
            <a:r>
              <a:rPr lang="ja-JP" altLang="en-US" sz="2800" dirty="0">
                <a:solidFill>
                  <a:srgbClr val="FF0000"/>
                </a:solidFill>
              </a:rPr>
              <a:t>週休二日制の適用や、まちづくり局および</a:t>
            </a:r>
            <a:r>
              <a:rPr lang="ja-JP" altLang="en-US" sz="2800" dirty="0" smtClean="0">
                <a:solidFill>
                  <a:srgbClr val="FF0000"/>
                </a:solidFill>
              </a:rPr>
              <a:t>財政局からの</a:t>
            </a:r>
            <a:endParaRPr lang="en-US" altLang="ja-JP" sz="2800" dirty="0" smtClean="0">
              <a:solidFill>
                <a:srgbClr val="FF0000"/>
              </a:solidFill>
            </a:endParaRPr>
          </a:p>
          <a:p>
            <a:r>
              <a:rPr lang="ja-JP" altLang="en-US" sz="2800" dirty="0" smtClean="0">
                <a:solidFill>
                  <a:srgbClr val="FF0000"/>
                </a:solidFill>
              </a:rPr>
              <a:t>報道発表</a:t>
            </a:r>
            <a:r>
              <a:rPr lang="ja-JP" altLang="en-US" sz="2800" dirty="0">
                <a:solidFill>
                  <a:srgbClr val="FF0000"/>
                </a:solidFill>
              </a:rPr>
              <a:t>のとおり</a:t>
            </a:r>
            <a:r>
              <a:rPr lang="ja-JP" altLang="en-US" sz="2800" dirty="0" smtClean="0">
                <a:solidFill>
                  <a:srgbClr val="FF0000"/>
                </a:solidFill>
              </a:rPr>
              <a:t>、建設</a:t>
            </a:r>
            <a:r>
              <a:rPr lang="ja-JP" altLang="en-US" sz="2800" dirty="0">
                <a:solidFill>
                  <a:srgbClr val="FF0000"/>
                </a:solidFill>
              </a:rPr>
              <a:t>キャリアアップシステム</a:t>
            </a:r>
            <a:r>
              <a:rPr lang="ja-JP" altLang="en-US" sz="2800" dirty="0" smtClean="0">
                <a:solidFill>
                  <a:srgbClr val="FF0000"/>
                </a:solidFill>
              </a:rPr>
              <a:t>の</a:t>
            </a:r>
            <a:endParaRPr lang="en-US" altLang="ja-JP" sz="2800" dirty="0" smtClean="0">
              <a:solidFill>
                <a:srgbClr val="FF0000"/>
              </a:solidFill>
            </a:endParaRPr>
          </a:p>
          <a:p>
            <a:r>
              <a:rPr lang="ja-JP" altLang="en-US" sz="2800" dirty="0" smtClean="0">
                <a:solidFill>
                  <a:srgbClr val="FF0000"/>
                </a:solidFill>
              </a:rPr>
              <a:t>インセンティブ</a:t>
            </a:r>
            <a:r>
              <a:rPr lang="ja-JP" altLang="en-US" sz="2800" dirty="0">
                <a:solidFill>
                  <a:srgbClr val="FF0000"/>
                </a:solidFill>
              </a:rPr>
              <a:t>を設けて</a:t>
            </a:r>
            <a:r>
              <a:rPr lang="ja-JP" altLang="en-US" sz="2800" dirty="0" smtClean="0">
                <a:solidFill>
                  <a:srgbClr val="FF0000"/>
                </a:solidFill>
              </a:rPr>
              <a:t>います。</a:t>
            </a:r>
            <a:endParaRPr lang="ja-JP" altLang="en-US" sz="2800" dirty="0">
              <a:solidFill>
                <a:srgbClr val="FF0000"/>
              </a:solidFill>
            </a:endParaRPr>
          </a:p>
          <a:p>
            <a:r>
              <a:rPr lang="ja-JP" altLang="en-US" sz="2800" dirty="0" smtClean="0">
                <a:solidFill>
                  <a:srgbClr val="FF0000"/>
                </a:solidFill>
              </a:rPr>
              <a:t>　令和</a:t>
            </a:r>
            <a:r>
              <a:rPr lang="ja-JP" altLang="en-US" sz="2800" dirty="0">
                <a:solidFill>
                  <a:srgbClr val="FF0000"/>
                </a:solidFill>
              </a:rPr>
              <a:t>６年度については</a:t>
            </a:r>
            <a:r>
              <a:rPr lang="en-US" altLang="ja-JP" sz="2800" dirty="0">
                <a:solidFill>
                  <a:srgbClr val="FF0000"/>
                </a:solidFill>
              </a:rPr>
              <a:t>ASP</a:t>
            </a:r>
            <a:r>
              <a:rPr lang="ja-JP" altLang="en-US" sz="2800" dirty="0">
                <a:solidFill>
                  <a:srgbClr val="FF0000"/>
                </a:solidFill>
              </a:rPr>
              <a:t>の活用や遠隔臨場等の</a:t>
            </a:r>
            <a:r>
              <a:rPr lang="ja-JP" altLang="en-US" sz="2800" dirty="0" smtClean="0">
                <a:solidFill>
                  <a:srgbClr val="FF0000"/>
                </a:solidFill>
              </a:rPr>
              <a:t>試行</a:t>
            </a:r>
            <a:endParaRPr lang="en-US" altLang="ja-JP" sz="2800" dirty="0" smtClean="0">
              <a:solidFill>
                <a:srgbClr val="FF0000"/>
              </a:solidFill>
            </a:endParaRPr>
          </a:p>
          <a:p>
            <a:r>
              <a:rPr lang="ja-JP" altLang="en-US" sz="2800" dirty="0" smtClean="0">
                <a:solidFill>
                  <a:srgbClr val="FF0000"/>
                </a:solidFill>
              </a:rPr>
              <a:t>を</a:t>
            </a:r>
            <a:r>
              <a:rPr lang="ja-JP" altLang="en-US" sz="2800" dirty="0">
                <a:solidFill>
                  <a:srgbClr val="FF0000"/>
                </a:solidFill>
              </a:rPr>
              <a:t>行っていき、書類のやり取りや</a:t>
            </a:r>
            <a:r>
              <a:rPr lang="ja-JP" altLang="en-US" sz="2800" dirty="0" smtClean="0">
                <a:solidFill>
                  <a:srgbClr val="FF0000"/>
                </a:solidFill>
              </a:rPr>
              <a:t>会議等の</a:t>
            </a:r>
            <a:r>
              <a:rPr lang="ja-JP" altLang="en-US" sz="2800" dirty="0">
                <a:solidFill>
                  <a:srgbClr val="FF0000"/>
                </a:solidFill>
              </a:rPr>
              <a:t>効率化に</a:t>
            </a:r>
            <a:r>
              <a:rPr lang="ja-JP" altLang="en-US" sz="2800" dirty="0" smtClean="0">
                <a:solidFill>
                  <a:srgbClr val="FF0000"/>
                </a:solidFill>
              </a:rPr>
              <a:t>努めて</a:t>
            </a:r>
            <a:endParaRPr lang="en-US" altLang="ja-JP" sz="2800" dirty="0" smtClean="0">
              <a:solidFill>
                <a:srgbClr val="FF0000"/>
              </a:solidFill>
            </a:endParaRPr>
          </a:p>
          <a:p>
            <a:r>
              <a:rPr lang="ja-JP" altLang="en-US" sz="2800" dirty="0" smtClean="0">
                <a:solidFill>
                  <a:srgbClr val="FF0000"/>
                </a:solidFill>
              </a:rPr>
              <a:t>いく</a:t>
            </a:r>
            <a:r>
              <a:rPr lang="ja-JP" altLang="en-US" sz="2800" dirty="0">
                <a:solidFill>
                  <a:srgbClr val="FF0000"/>
                </a:solidFill>
              </a:rPr>
              <a:t>予定です。</a:t>
            </a:r>
          </a:p>
        </p:txBody>
      </p:sp>
    </p:spTree>
    <p:extLst>
      <p:ext uri="{BB962C8B-B14F-4D97-AF65-F5344CB8AC3E}">
        <p14:creationId xmlns:p14="http://schemas.microsoft.com/office/powerpoint/2010/main" val="305513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58</a:t>
            </a:fld>
            <a:endParaRPr kumimoji="1" lang="ja-JP" altLang="en-US" dirty="0"/>
          </a:p>
        </p:txBody>
      </p:sp>
      <p:sp>
        <p:nvSpPr>
          <p:cNvPr id="3" name="正方形/長方形 2"/>
          <p:cNvSpPr/>
          <p:nvPr/>
        </p:nvSpPr>
        <p:spPr>
          <a:xfrm>
            <a:off x="623392" y="404664"/>
            <a:ext cx="2379177" cy="584775"/>
          </a:xfrm>
          <a:prstGeom prst="rect">
            <a:avLst/>
          </a:prstGeom>
        </p:spPr>
        <p:txBody>
          <a:bodyPr wrap="none">
            <a:spAutoFit/>
          </a:bodyPr>
          <a:lstStyle/>
          <a:p>
            <a:r>
              <a:rPr lang="ja-JP" altLang="en-US" sz="3200" dirty="0">
                <a:solidFill>
                  <a:srgbClr val="00B050"/>
                </a:solidFill>
              </a:rPr>
              <a:t>５　</a:t>
            </a:r>
            <a:r>
              <a:rPr lang="ja-JP" altLang="en-US" sz="3200" dirty="0" smtClean="0">
                <a:solidFill>
                  <a:srgbClr val="00B050"/>
                </a:solidFill>
              </a:rPr>
              <a:t>質疑応答</a:t>
            </a:r>
            <a:endParaRPr lang="en-US" altLang="ja-JP" sz="3200" dirty="0">
              <a:solidFill>
                <a:srgbClr val="00B050"/>
              </a:solidFill>
            </a:endParaRPr>
          </a:p>
        </p:txBody>
      </p:sp>
      <p:sp>
        <p:nvSpPr>
          <p:cNvPr id="5" name="正方形/長方形 4"/>
          <p:cNvSpPr>
            <a:spLocks/>
          </p:cNvSpPr>
          <p:nvPr/>
        </p:nvSpPr>
        <p:spPr>
          <a:xfrm>
            <a:off x="1199456" y="1628800"/>
            <a:ext cx="9629559" cy="954107"/>
          </a:xfrm>
          <a:prstGeom prst="rect">
            <a:avLst/>
          </a:prstGeom>
        </p:spPr>
        <p:txBody>
          <a:bodyPr wrap="none">
            <a:spAutoFit/>
          </a:bodyPr>
          <a:lstStyle/>
          <a:p>
            <a:r>
              <a:rPr lang="ja-JP" altLang="en-US" sz="2800" dirty="0" smtClean="0"/>
              <a:t>（３）　（１）、（２）</a:t>
            </a:r>
            <a:r>
              <a:rPr lang="ja-JP" altLang="ja-JP" sz="2800" dirty="0" smtClean="0"/>
              <a:t>共</a:t>
            </a:r>
            <a:r>
              <a:rPr lang="ja-JP" altLang="ja-JP" sz="2800" dirty="0"/>
              <a:t>に業務の効率化が必須になるテーマですが</a:t>
            </a:r>
            <a:r>
              <a:rPr lang="ja-JP" altLang="ja-JP" sz="2800" dirty="0" smtClean="0"/>
              <a:t>、</a:t>
            </a:r>
            <a:endParaRPr lang="en-US" altLang="ja-JP" sz="2800" dirty="0" smtClean="0"/>
          </a:p>
          <a:p>
            <a:r>
              <a:rPr lang="ja-JP" altLang="en-US" sz="2800" dirty="0" smtClean="0"/>
              <a:t>　　</a:t>
            </a:r>
            <a:r>
              <a:rPr lang="ja-JP" altLang="ja-JP" sz="2800" dirty="0" smtClean="0"/>
              <a:t>要求</a:t>
            </a:r>
            <a:r>
              <a:rPr lang="ja-JP" altLang="ja-JP" sz="2800" dirty="0"/>
              <a:t>される書類の削減や業務の簡素化の実情に</a:t>
            </a:r>
            <a:r>
              <a:rPr lang="ja-JP" altLang="ja-JP" sz="2800" dirty="0" smtClean="0"/>
              <a:t>ついて</a:t>
            </a:r>
            <a:endParaRPr lang="en-US" altLang="ja-JP" sz="2800" dirty="0" smtClean="0"/>
          </a:p>
        </p:txBody>
      </p:sp>
      <p:sp>
        <p:nvSpPr>
          <p:cNvPr id="6" name="正方形/長方形 5"/>
          <p:cNvSpPr>
            <a:spLocks/>
          </p:cNvSpPr>
          <p:nvPr/>
        </p:nvSpPr>
        <p:spPr>
          <a:xfrm>
            <a:off x="1690775" y="3222268"/>
            <a:ext cx="8646919" cy="2246769"/>
          </a:xfrm>
          <a:prstGeom prst="rect">
            <a:avLst/>
          </a:prstGeom>
        </p:spPr>
        <p:txBody>
          <a:bodyPr wrap="none">
            <a:spAutoFit/>
          </a:bodyPr>
          <a:lstStyle/>
          <a:p>
            <a:r>
              <a:rPr lang="ja-JP" altLang="en-US" sz="2800" dirty="0" smtClean="0">
                <a:solidFill>
                  <a:srgbClr val="FF0000"/>
                </a:solidFill>
              </a:rPr>
              <a:t>　</a:t>
            </a:r>
            <a:r>
              <a:rPr lang="ja-JP" altLang="en-US" sz="2800" dirty="0">
                <a:solidFill>
                  <a:srgbClr val="FF0000"/>
                </a:solidFill>
              </a:rPr>
              <a:t>これまでも書類の削減や簡素化を行っておりましたが</a:t>
            </a:r>
            <a:r>
              <a:rPr lang="ja-JP" altLang="en-US" sz="2800" dirty="0" smtClean="0">
                <a:solidFill>
                  <a:srgbClr val="FF0000"/>
                </a:solidFill>
              </a:rPr>
              <a:t>、</a:t>
            </a:r>
            <a:endParaRPr lang="en-US" altLang="ja-JP" sz="2800" dirty="0" smtClean="0">
              <a:solidFill>
                <a:srgbClr val="FF0000"/>
              </a:solidFill>
            </a:endParaRPr>
          </a:p>
          <a:p>
            <a:r>
              <a:rPr lang="ja-JP" altLang="en-US" sz="2800" dirty="0" smtClean="0">
                <a:solidFill>
                  <a:srgbClr val="FF0000"/>
                </a:solidFill>
              </a:rPr>
              <a:t>現状</a:t>
            </a:r>
            <a:r>
              <a:rPr lang="ja-JP" altLang="en-US" sz="2800" dirty="0">
                <a:solidFill>
                  <a:srgbClr val="FF0000"/>
                </a:solidFill>
              </a:rPr>
              <a:t>では提出いただいている書類の削減予定は</a:t>
            </a:r>
            <a:r>
              <a:rPr lang="ja-JP" altLang="en-US" sz="2800" dirty="0" smtClean="0">
                <a:solidFill>
                  <a:srgbClr val="FF0000"/>
                </a:solidFill>
              </a:rPr>
              <a:t>ござい</a:t>
            </a:r>
            <a:endParaRPr lang="en-US" altLang="ja-JP" sz="2800" dirty="0" smtClean="0">
              <a:solidFill>
                <a:srgbClr val="FF0000"/>
              </a:solidFill>
            </a:endParaRPr>
          </a:p>
          <a:p>
            <a:r>
              <a:rPr lang="ja-JP" altLang="en-US" sz="2800" dirty="0" smtClean="0">
                <a:solidFill>
                  <a:srgbClr val="FF0000"/>
                </a:solidFill>
              </a:rPr>
              <a:t>ません。</a:t>
            </a:r>
            <a:endParaRPr lang="en-US" altLang="ja-JP" sz="2800" dirty="0" smtClean="0">
              <a:solidFill>
                <a:srgbClr val="FF0000"/>
              </a:solidFill>
            </a:endParaRPr>
          </a:p>
          <a:p>
            <a:r>
              <a:rPr lang="ja-JP" altLang="en-US" sz="2800" dirty="0" smtClean="0">
                <a:solidFill>
                  <a:srgbClr val="FF0000"/>
                </a:solidFill>
              </a:rPr>
              <a:t>　今後</a:t>
            </a:r>
            <a:r>
              <a:rPr lang="ja-JP" altLang="en-US" sz="2800" dirty="0">
                <a:solidFill>
                  <a:srgbClr val="FF0000"/>
                </a:solidFill>
              </a:rPr>
              <a:t>は</a:t>
            </a:r>
            <a:r>
              <a:rPr lang="en-US" altLang="ja-JP" sz="2800" dirty="0">
                <a:solidFill>
                  <a:srgbClr val="FF0000"/>
                </a:solidFill>
              </a:rPr>
              <a:t>ASP</a:t>
            </a:r>
            <a:r>
              <a:rPr lang="ja-JP" altLang="en-US" sz="2800" dirty="0">
                <a:solidFill>
                  <a:srgbClr val="FF0000"/>
                </a:solidFill>
              </a:rPr>
              <a:t>等を活用し、更なる書類の削減や業務</a:t>
            </a:r>
            <a:r>
              <a:rPr lang="ja-JP" altLang="en-US" sz="2800" dirty="0" smtClean="0">
                <a:solidFill>
                  <a:srgbClr val="FF0000"/>
                </a:solidFill>
              </a:rPr>
              <a:t>の</a:t>
            </a:r>
            <a:endParaRPr lang="en-US" altLang="ja-JP" sz="2800" dirty="0" smtClean="0">
              <a:solidFill>
                <a:srgbClr val="FF0000"/>
              </a:solidFill>
            </a:endParaRPr>
          </a:p>
          <a:p>
            <a:r>
              <a:rPr lang="ja-JP" altLang="en-US" sz="2800" dirty="0" smtClean="0">
                <a:solidFill>
                  <a:srgbClr val="FF0000"/>
                </a:solidFill>
              </a:rPr>
              <a:t>簡素化</a:t>
            </a:r>
            <a:r>
              <a:rPr lang="ja-JP" altLang="en-US" sz="2800" dirty="0">
                <a:solidFill>
                  <a:srgbClr val="FF0000"/>
                </a:solidFill>
              </a:rPr>
              <a:t>に努めていく予定です。</a:t>
            </a:r>
          </a:p>
        </p:txBody>
      </p:sp>
    </p:spTree>
    <p:extLst>
      <p:ext uri="{BB962C8B-B14F-4D97-AF65-F5344CB8AC3E}">
        <p14:creationId xmlns:p14="http://schemas.microsoft.com/office/powerpoint/2010/main" val="2971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59</a:t>
            </a:fld>
            <a:endParaRPr kumimoji="1" lang="ja-JP" altLang="en-US" dirty="0"/>
          </a:p>
        </p:txBody>
      </p:sp>
      <p:sp>
        <p:nvSpPr>
          <p:cNvPr id="3" name="正方形/長方形 2"/>
          <p:cNvSpPr/>
          <p:nvPr/>
        </p:nvSpPr>
        <p:spPr>
          <a:xfrm>
            <a:off x="623392" y="404664"/>
            <a:ext cx="2379177" cy="584775"/>
          </a:xfrm>
          <a:prstGeom prst="rect">
            <a:avLst/>
          </a:prstGeom>
        </p:spPr>
        <p:txBody>
          <a:bodyPr wrap="none">
            <a:spAutoFit/>
          </a:bodyPr>
          <a:lstStyle/>
          <a:p>
            <a:r>
              <a:rPr lang="ja-JP" altLang="en-US" sz="3200" dirty="0">
                <a:solidFill>
                  <a:srgbClr val="00B050"/>
                </a:solidFill>
              </a:rPr>
              <a:t>５　</a:t>
            </a:r>
            <a:r>
              <a:rPr lang="ja-JP" altLang="en-US" sz="3200" dirty="0" smtClean="0">
                <a:solidFill>
                  <a:srgbClr val="00B050"/>
                </a:solidFill>
              </a:rPr>
              <a:t>質疑応答</a:t>
            </a:r>
            <a:endParaRPr lang="en-US" altLang="ja-JP" sz="3200" dirty="0">
              <a:solidFill>
                <a:srgbClr val="00B050"/>
              </a:solidFill>
            </a:endParaRPr>
          </a:p>
        </p:txBody>
      </p:sp>
      <p:sp>
        <p:nvSpPr>
          <p:cNvPr id="5" name="正方形/長方形 4"/>
          <p:cNvSpPr>
            <a:spLocks/>
          </p:cNvSpPr>
          <p:nvPr/>
        </p:nvSpPr>
        <p:spPr>
          <a:xfrm>
            <a:off x="1199456" y="1628800"/>
            <a:ext cx="9518953" cy="1384995"/>
          </a:xfrm>
          <a:prstGeom prst="rect">
            <a:avLst/>
          </a:prstGeom>
        </p:spPr>
        <p:txBody>
          <a:bodyPr wrap="none">
            <a:spAutoFit/>
          </a:bodyPr>
          <a:lstStyle/>
          <a:p>
            <a:r>
              <a:rPr lang="ja-JP" altLang="en-US" sz="2800" dirty="0" smtClean="0"/>
              <a:t>（４）</a:t>
            </a:r>
            <a:r>
              <a:rPr lang="ja-JP" altLang="ja-JP" sz="2800" dirty="0"/>
              <a:t>工期の充分な確保が前提で、週休二日制や働き方改革</a:t>
            </a:r>
            <a:r>
              <a:rPr lang="ja-JP" altLang="ja-JP" sz="2800" dirty="0" smtClean="0"/>
              <a:t>が</a:t>
            </a:r>
            <a:endParaRPr lang="en-US" altLang="ja-JP" sz="2800" dirty="0" smtClean="0"/>
          </a:p>
          <a:p>
            <a:r>
              <a:rPr lang="ja-JP" altLang="en-US" sz="2800" dirty="0"/>
              <a:t>　</a:t>
            </a:r>
            <a:r>
              <a:rPr lang="ja-JP" altLang="en-US" sz="2800" dirty="0" smtClean="0"/>
              <a:t>　</a:t>
            </a:r>
            <a:r>
              <a:rPr lang="ja-JP" altLang="ja-JP" sz="2800" dirty="0" smtClean="0"/>
              <a:t>推進</a:t>
            </a:r>
            <a:r>
              <a:rPr lang="ja-JP" altLang="ja-JP" sz="2800" dirty="0"/>
              <a:t>されると思いますが川崎市として工期の</a:t>
            </a:r>
            <a:r>
              <a:rPr lang="ja-JP" altLang="ja-JP" sz="2800" dirty="0" smtClean="0"/>
              <a:t>設定の実情</a:t>
            </a:r>
            <a:r>
              <a:rPr lang="ja-JP" altLang="en-US" sz="2800" dirty="0" smtClean="0"/>
              <a:t>に</a:t>
            </a:r>
            <a:endParaRPr lang="en-US" altLang="ja-JP" sz="2800" dirty="0" smtClean="0"/>
          </a:p>
          <a:p>
            <a:r>
              <a:rPr lang="ja-JP" altLang="en-US" sz="2800" dirty="0"/>
              <a:t>　</a:t>
            </a:r>
            <a:r>
              <a:rPr lang="ja-JP" altLang="en-US" sz="2800" dirty="0" smtClean="0"/>
              <a:t>　ついて</a:t>
            </a:r>
            <a:endParaRPr lang="en-US" altLang="ja-JP" sz="2800" dirty="0"/>
          </a:p>
        </p:txBody>
      </p:sp>
      <p:sp>
        <p:nvSpPr>
          <p:cNvPr id="6" name="正方形/長方形 5"/>
          <p:cNvSpPr>
            <a:spLocks/>
          </p:cNvSpPr>
          <p:nvPr/>
        </p:nvSpPr>
        <p:spPr>
          <a:xfrm>
            <a:off x="1704401" y="3356992"/>
            <a:ext cx="10062370" cy="2246769"/>
          </a:xfrm>
          <a:prstGeom prst="rect">
            <a:avLst/>
          </a:prstGeom>
        </p:spPr>
        <p:txBody>
          <a:bodyPr wrap="none">
            <a:spAutoFit/>
          </a:bodyPr>
          <a:lstStyle/>
          <a:p>
            <a:r>
              <a:rPr lang="ja-JP" altLang="en-US" sz="2800" dirty="0" smtClean="0">
                <a:solidFill>
                  <a:srgbClr val="FF0000"/>
                </a:solidFill>
              </a:rPr>
              <a:t>　令和６年４月から建設業においても</a:t>
            </a:r>
            <a:r>
              <a:rPr lang="ja-JP" altLang="en-US" sz="2800" dirty="0">
                <a:solidFill>
                  <a:srgbClr val="FF0000"/>
                </a:solidFill>
              </a:rPr>
              <a:t>時間外労働の上限</a:t>
            </a:r>
            <a:r>
              <a:rPr lang="ja-JP" altLang="en-US" sz="2800" dirty="0" smtClean="0">
                <a:solidFill>
                  <a:srgbClr val="FF0000"/>
                </a:solidFill>
              </a:rPr>
              <a:t>規制</a:t>
            </a:r>
            <a:endParaRPr lang="en-US" altLang="ja-JP" sz="2800" dirty="0" smtClean="0">
              <a:solidFill>
                <a:srgbClr val="FF0000"/>
              </a:solidFill>
            </a:endParaRPr>
          </a:p>
          <a:p>
            <a:r>
              <a:rPr lang="ja-JP" altLang="en-US" sz="2800" dirty="0" smtClean="0">
                <a:solidFill>
                  <a:srgbClr val="FF0000"/>
                </a:solidFill>
              </a:rPr>
              <a:t>が導入されることから、より一層週休二日制勤務が求められ、</a:t>
            </a:r>
            <a:endParaRPr lang="en-US" altLang="ja-JP" sz="2800" dirty="0" smtClean="0">
              <a:solidFill>
                <a:srgbClr val="FF0000"/>
              </a:solidFill>
            </a:endParaRPr>
          </a:p>
          <a:p>
            <a:r>
              <a:rPr lang="ja-JP" altLang="en-US" sz="2800" dirty="0" smtClean="0">
                <a:solidFill>
                  <a:srgbClr val="FF0000"/>
                </a:solidFill>
              </a:rPr>
              <a:t>本市としても原則すべての工事において取り組んでいく予定です。</a:t>
            </a:r>
            <a:endParaRPr lang="en-US" altLang="ja-JP" sz="2800" dirty="0" smtClean="0">
              <a:solidFill>
                <a:srgbClr val="FF0000"/>
              </a:solidFill>
            </a:endParaRPr>
          </a:p>
          <a:p>
            <a:r>
              <a:rPr lang="ja-JP" altLang="en-US" sz="2800" dirty="0" smtClean="0">
                <a:solidFill>
                  <a:srgbClr val="FF0000"/>
                </a:solidFill>
              </a:rPr>
              <a:t>　工期について</a:t>
            </a:r>
            <a:r>
              <a:rPr lang="ja-JP" altLang="en-US" sz="2800" dirty="0">
                <a:solidFill>
                  <a:srgbClr val="FF0000"/>
                </a:solidFill>
              </a:rPr>
              <a:t>は材料の</a:t>
            </a:r>
            <a:r>
              <a:rPr lang="ja-JP" altLang="en-US" sz="2800" dirty="0" smtClean="0">
                <a:solidFill>
                  <a:srgbClr val="FF0000"/>
                </a:solidFill>
              </a:rPr>
              <a:t>納期、過去の</a:t>
            </a:r>
            <a:r>
              <a:rPr lang="ja-JP" altLang="en-US" sz="2800" dirty="0">
                <a:solidFill>
                  <a:srgbClr val="FF0000"/>
                </a:solidFill>
              </a:rPr>
              <a:t>工事</a:t>
            </a:r>
            <a:r>
              <a:rPr lang="ja-JP" altLang="en-US" sz="2800" dirty="0" smtClean="0">
                <a:solidFill>
                  <a:srgbClr val="FF0000"/>
                </a:solidFill>
              </a:rPr>
              <a:t>の施工実績等を</a:t>
            </a:r>
            <a:endParaRPr lang="en-US" altLang="ja-JP" sz="2800" dirty="0" smtClean="0">
              <a:solidFill>
                <a:srgbClr val="FF0000"/>
              </a:solidFill>
            </a:endParaRPr>
          </a:p>
          <a:p>
            <a:r>
              <a:rPr lang="ja-JP" altLang="en-US" sz="2800" dirty="0" smtClean="0">
                <a:solidFill>
                  <a:srgbClr val="FF0000"/>
                </a:solidFill>
              </a:rPr>
              <a:t>踏まえ、適正な工期設定に努めていきます。</a:t>
            </a:r>
            <a:endParaRPr lang="en-US" altLang="ja-JP" sz="2800" dirty="0" smtClean="0">
              <a:solidFill>
                <a:srgbClr val="FF0000"/>
              </a:solidFill>
            </a:endParaRPr>
          </a:p>
        </p:txBody>
      </p:sp>
    </p:spTree>
    <p:extLst>
      <p:ext uri="{BB962C8B-B14F-4D97-AF65-F5344CB8AC3E}">
        <p14:creationId xmlns:p14="http://schemas.microsoft.com/office/powerpoint/2010/main" val="297262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1148442" y="1171372"/>
            <a:ext cx="3934683" cy="5570024"/>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6</a:t>
            </a:fld>
            <a:endParaRPr kumimoji="1" lang="ja-JP" altLang="en-US"/>
          </a:p>
        </p:txBody>
      </p:sp>
      <p:sp>
        <p:nvSpPr>
          <p:cNvPr id="5" name="正方形/長方形 4"/>
          <p:cNvSpPr/>
          <p:nvPr/>
        </p:nvSpPr>
        <p:spPr>
          <a:xfrm>
            <a:off x="1415480" y="3314437"/>
            <a:ext cx="3353287" cy="319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2320495" y="4008527"/>
            <a:ext cx="8312009" cy="1000125"/>
          </a:xfrm>
          <a:prstGeom prst="roundRect">
            <a:avLst>
              <a:gd name="adj" fmla="val 904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現場従業員及び現場雇用労働者の墜落制止用器具（フルハーネス型</a:t>
            </a:r>
            <a:r>
              <a:rPr lang="ja-JP" altLang="en-US" dirty="0" smtClean="0">
                <a:solidFill>
                  <a:schemeClr val="tx1"/>
                </a:solidFill>
              </a:rPr>
              <a:t>）の</a:t>
            </a:r>
            <a:r>
              <a:rPr lang="ja-JP" altLang="en-US" dirty="0">
                <a:solidFill>
                  <a:schemeClr val="tx1"/>
                </a:solidFill>
              </a:rPr>
              <a:t>着用は、「墜落制止用器具の規格」（厚生労働省告示第</a:t>
            </a:r>
            <a:r>
              <a:rPr lang="en-US" altLang="ja-JP" dirty="0">
                <a:solidFill>
                  <a:schemeClr val="tx1"/>
                </a:solidFill>
              </a:rPr>
              <a:t>11 </a:t>
            </a:r>
            <a:r>
              <a:rPr lang="ja-JP" altLang="en-US" dirty="0">
                <a:solidFill>
                  <a:schemeClr val="tx1"/>
                </a:solidFill>
              </a:rPr>
              <a:t>号）に</a:t>
            </a:r>
            <a:r>
              <a:rPr lang="ja-JP" altLang="en-US" dirty="0" smtClean="0">
                <a:solidFill>
                  <a:schemeClr val="tx1"/>
                </a:solidFill>
              </a:rPr>
              <a:t>よる</a:t>
            </a:r>
            <a:r>
              <a:rPr lang="ja-JP" altLang="en-US" dirty="0">
                <a:solidFill>
                  <a:schemeClr val="tx1"/>
                </a:solidFill>
              </a:rPr>
              <a:t>墜落制止用器具とする。</a:t>
            </a:r>
            <a:endParaRPr kumimoji="1" lang="ja-JP" altLang="en-US" dirty="0">
              <a:solidFill>
                <a:schemeClr val="tx1"/>
              </a:solidFill>
            </a:endParaRPr>
          </a:p>
        </p:txBody>
      </p:sp>
      <p:sp>
        <p:nvSpPr>
          <p:cNvPr id="12" name="正方形/長方形 11"/>
          <p:cNvSpPr/>
          <p:nvPr/>
        </p:nvSpPr>
        <p:spPr>
          <a:xfrm>
            <a:off x="277144" y="41714"/>
            <a:ext cx="11435480"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）令和５年版」</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15" name="角丸四角形吹き出し 14"/>
          <p:cNvSpPr/>
          <p:nvPr/>
        </p:nvSpPr>
        <p:spPr>
          <a:xfrm>
            <a:off x="4880500" y="2448458"/>
            <a:ext cx="3600400" cy="565993"/>
          </a:xfrm>
          <a:prstGeom prst="wedgeRoundRectCallout">
            <a:avLst>
              <a:gd name="adj1" fmla="val -52522"/>
              <a:gd name="adj2" fmla="val 9960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70C0"/>
                </a:solidFill>
              </a:rPr>
              <a:t>１．１</a:t>
            </a:r>
            <a:r>
              <a:rPr lang="ja-JP" altLang="en-US" sz="2000" dirty="0">
                <a:solidFill>
                  <a:srgbClr val="0070C0"/>
                </a:solidFill>
              </a:rPr>
              <a:t>２</a:t>
            </a:r>
            <a:r>
              <a:rPr kumimoji="1" lang="ja-JP" altLang="en-US" sz="2000" dirty="0" smtClean="0">
                <a:solidFill>
                  <a:srgbClr val="0070C0"/>
                </a:solidFill>
              </a:rPr>
              <a:t>「施工中の安全確保」</a:t>
            </a:r>
            <a:endParaRPr kumimoji="1" lang="ja-JP" altLang="en-US" sz="2000" dirty="0">
              <a:solidFill>
                <a:srgbClr val="0070C0"/>
              </a:solidFill>
            </a:endParaRPr>
          </a:p>
        </p:txBody>
      </p:sp>
      <p:sp>
        <p:nvSpPr>
          <p:cNvPr id="3" name="正方形/長方形 2"/>
          <p:cNvSpPr/>
          <p:nvPr/>
        </p:nvSpPr>
        <p:spPr>
          <a:xfrm>
            <a:off x="709192" y="1193144"/>
            <a:ext cx="10873208" cy="681899"/>
          </a:xfrm>
          <a:prstGeom prst="rect">
            <a:avLst/>
          </a:prstGeom>
          <a:solidFill>
            <a:schemeClr val="bg1"/>
          </a:solidFill>
        </p:spPr>
        <p:txBody>
          <a:bodyPr wrap="square">
            <a:noAutofit/>
          </a:bodyPr>
          <a:lstStyle/>
          <a:p>
            <a:r>
              <a:rPr lang="ja-JP" altLang="en-US" sz="2400" dirty="0" smtClean="0">
                <a:latin typeface="+mn-ea"/>
              </a:rPr>
              <a:t>③　</a:t>
            </a:r>
            <a:r>
              <a:rPr lang="ja-JP" altLang="en-US" sz="2400" dirty="0">
                <a:latin typeface="+mn-ea"/>
              </a:rPr>
              <a:t>墜落制止用器具（フルハーネス型）の</a:t>
            </a:r>
            <a:r>
              <a:rPr lang="ja-JP" altLang="en-US" sz="2400" dirty="0" smtClean="0">
                <a:latin typeface="+mn-ea"/>
              </a:rPr>
              <a:t>着用</a:t>
            </a:r>
            <a:endParaRPr lang="ja-JP" altLang="en-US" sz="2400" dirty="0">
              <a:latin typeface="+mn-ea"/>
            </a:endParaRPr>
          </a:p>
        </p:txBody>
      </p:sp>
    </p:spTree>
    <p:custDataLst>
      <p:tags r:id="rId1"/>
    </p:custDataLst>
    <p:extLst>
      <p:ext uri="{BB962C8B-B14F-4D97-AF65-F5344CB8AC3E}">
        <p14:creationId xmlns:p14="http://schemas.microsoft.com/office/powerpoint/2010/main" val="2237330235"/>
      </p:ext>
    </p:extLst>
  </p:cSld>
  <p:clrMapOvr>
    <a:masterClrMapping/>
  </p:clrMapOvr>
  <mc:AlternateContent xmlns:mc="http://schemas.openxmlformats.org/markup-compatibility/2006" xmlns:p14="http://schemas.microsoft.com/office/powerpoint/2010/main">
    <mc:Choice Requires="p14">
      <p:transition spd="slow" p14:dur="2000" advTm="46112"/>
    </mc:Choice>
    <mc:Fallback xmlns="">
      <p:transition spd="slow" advTm="46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60</a:t>
            </a:fld>
            <a:endParaRPr kumimoji="1" lang="ja-JP" altLang="en-US" dirty="0"/>
          </a:p>
        </p:txBody>
      </p:sp>
      <p:sp>
        <p:nvSpPr>
          <p:cNvPr id="3" name="正方形/長方形 2"/>
          <p:cNvSpPr/>
          <p:nvPr/>
        </p:nvSpPr>
        <p:spPr>
          <a:xfrm>
            <a:off x="623392" y="404664"/>
            <a:ext cx="2379177" cy="584775"/>
          </a:xfrm>
          <a:prstGeom prst="rect">
            <a:avLst/>
          </a:prstGeom>
        </p:spPr>
        <p:txBody>
          <a:bodyPr wrap="none">
            <a:spAutoFit/>
          </a:bodyPr>
          <a:lstStyle/>
          <a:p>
            <a:r>
              <a:rPr lang="ja-JP" altLang="en-US" sz="3200" dirty="0">
                <a:solidFill>
                  <a:srgbClr val="00B050"/>
                </a:solidFill>
              </a:rPr>
              <a:t>５　</a:t>
            </a:r>
            <a:r>
              <a:rPr lang="ja-JP" altLang="en-US" sz="3200" dirty="0" smtClean="0">
                <a:solidFill>
                  <a:srgbClr val="00B050"/>
                </a:solidFill>
              </a:rPr>
              <a:t>質疑応答</a:t>
            </a:r>
            <a:endParaRPr lang="en-US" altLang="ja-JP" sz="3200" dirty="0">
              <a:solidFill>
                <a:srgbClr val="00B050"/>
              </a:solidFill>
            </a:endParaRPr>
          </a:p>
        </p:txBody>
      </p:sp>
      <p:sp>
        <p:nvSpPr>
          <p:cNvPr id="5" name="正方形/長方形 4"/>
          <p:cNvSpPr>
            <a:spLocks/>
          </p:cNvSpPr>
          <p:nvPr/>
        </p:nvSpPr>
        <p:spPr>
          <a:xfrm>
            <a:off x="1199456" y="1628800"/>
            <a:ext cx="9903673" cy="1815882"/>
          </a:xfrm>
          <a:prstGeom prst="rect">
            <a:avLst/>
          </a:prstGeom>
        </p:spPr>
        <p:txBody>
          <a:bodyPr wrap="none">
            <a:spAutoFit/>
          </a:bodyPr>
          <a:lstStyle/>
          <a:p>
            <a:r>
              <a:rPr lang="ja-JP" altLang="en-US" sz="2800" dirty="0" smtClean="0"/>
              <a:t>（５）</a:t>
            </a:r>
            <a:r>
              <a:rPr lang="ja-JP" altLang="ja-JP" sz="2800" dirty="0"/>
              <a:t>建設キャリアアップシステムについての取り組状況</a:t>
            </a:r>
            <a:r>
              <a:rPr lang="ja-JP" altLang="ja-JP" sz="2800" dirty="0" smtClean="0"/>
              <a:t>と今後の</a:t>
            </a:r>
            <a:endParaRPr lang="en-US" altLang="ja-JP" sz="2800" dirty="0" smtClean="0"/>
          </a:p>
          <a:p>
            <a:r>
              <a:rPr lang="ja-JP" altLang="en-US" sz="2800" dirty="0" smtClean="0"/>
              <a:t>　</a:t>
            </a:r>
            <a:r>
              <a:rPr lang="ja-JP" altLang="en-US" sz="2800" dirty="0"/>
              <a:t>　</a:t>
            </a:r>
            <a:r>
              <a:rPr lang="ja-JP" altLang="ja-JP" sz="2800" dirty="0" smtClean="0"/>
              <a:t>見通し</a:t>
            </a:r>
            <a:r>
              <a:rPr lang="ja-JP" altLang="ja-JP" sz="2800" dirty="0"/>
              <a:t>に</a:t>
            </a:r>
            <a:r>
              <a:rPr lang="ja-JP" altLang="ja-JP" sz="2800" dirty="0" smtClean="0"/>
              <a:t>ついて</a:t>
            </a:r>
            <a:endParaRPr lang="en-US" altLang="ja-JP" sz="2800" dirty="0" smtClean="0"/>
          </a:p>
          <a:p>
            <a:r>
              <a:rPr lang="ja-JP" altLang="en-US" sz="2800" dirty="0" smtClean="0"/>
              <a:t>　　</a:t>
            </a:r>
            <a:r>
              <a:rPr lang="ja-JP" altLang="ja-JP" sz="2800" dirty="0" smtClean="0"/>
              <a:t>又</a:t>
            </a:r>
            <a:r>
              <a:rPr lang="ja-JP" altLang="ja-JP" sz="2800" dirty="0"/>
              <a:t>、現状取組場合は施工者で費用負担する事になって</a:t>
            </a:r>
            <a:r>
              <a:rPr lang="ja-JP" altLang="ja-JP" sz="2800" dirty="0" smtClean="0"/>
              <a:t>います</a:t>
            </a:r>
            <a:endParaRPr lang="en-US" altLang="ja-JP" sz="2800" dirty="0" smtClean="0"/>
          </a:p>
          <a:p>
            <a:r>
              <a:rPr lang="ja-JP" altLang="en-US" sz="2800" dirty="0"/>
              <a:t>　</a:t>
            </a:r>
            <a:r>
              <a:rPr lang="ja-JP" altLang="en-US" sz="2800" dirty="0" smtClean="0"/>
              <a:t>　</a:t>
            </a:r>
            <a:r>
              <a:rPr lang="ja-JP" altLang="ja-JP" sz="2800" dirty="0" smtClean="0"/>
              <a:t>が、今後</a:t>
            </a:r>
            <a:r>
              <a:rPr lang="ja-JP" altLang="ja-JP" sz="2800" dirty="0"/>
              <a:t>の</a:t>
            </a:r>
            <a:r>
              <a:rPr lang="ja-JP" altLang="ja-JP" sz="2800" dirty="0" smtClean="0"/>
              <a:t>見通し</a:t>
            </a:r>
            <a:r>
              <a:rPr lang="ja-JP" altLang="en-US" sz="2800" dirty="0" smtClean="0"/>
              <a:t>について</a:t>
            </a:r>
            <a:endParaRPr lang="en-US" altLang="ja-JP" sz="2800" dirty="0"/>
          </a:p>
        </p:txBody>
      </p:sp>
      <p:sp>
        <p:nvSpPr>
          <p:cNvPr id="6" name="正方形/長方形 5"/>
          <p:cNvSpPr>
            <a:spLocks/>
          </p:cNvSpPr>
          <p:nvPr/>
        </p:nvSpPr>
        <p:spPr>
          <a:xfrm>
            <a:off x="1657113" y="3992575"/>
            <a:ext cx="8988358" cy="1815882"/>
          </a:xfrm>
          <a:prstGeom prst="rect">
            <a:avLst/>
          </a:prstGeom>
        </p:spPr>
        <p:txBody>
          <a:bodyPr wrap="none">
            <a:spAutoFit/>
          </a:bodyPr>
          <a:lstStyle/>
          <a:p>
            <a:r>
              <a:rPr lang="ja-JP" altLang="en-US" sz="2800" dirty="0" smtClean="0">
                <a:solidFill>
                  <a:srgbClr val="FF0000"/>
                </a:solidFill>
              </a:rPr>
              <a:t>　本市では、必要条件を達成した場合においては工事成績</a:t>
            </a:r>
            <a:endParaRPr lang="en-US" altLang="ja-JP" sz="2800" dirty="0" smtClean="0">
              <a:solidFill>
                <a:srgbClr val="FF0000"/>
              </a:solidFill>
            </a:endParaRPr>
          </a:p>
          <a:p>
            <a:r>
              <a:rPr lang="ja-JP" altLang="en-US" sz="2800" dirty="0" smtClean="0">
                <a:solidFill>
                  <a:srgbClr val="FF0000"/>
                </a:solidFill>
              </a:rPr>
              <a:t>評定の加点対象としています。</a:t>
            </a:r>
            <a:endParaRPr lang="en-US" altLang="ja-JP" sz="2800" dirty="0" smtClean="0">
              <a:solidFill>
                <a:srgbClr val="FF0000"/>
              </a:solidFill>
            </a:endParaRPr>
          </a:p>
          <a:p>
            <a:r>
              <a:rPr lang="ja-JP" altLang="en-US" sz="2800" dirty="0" smtClean="0">
                <a:solidFill>
                  <a:srgbClr val="FF0000"/>
                </a:solidFill>
              </a:rPr>
              <a:t>　また、費用について現状は請負者において負担していた</a:t>
            </a:r>
            <a:endParaRPr lang="en-US" altLang="ja-JP" sz="2800" dirty="0" smtClean="0">
              <a:solidFill>
                <a:srgbClr val="FF0000"/>
              </a:solidFill>
            </a:endParaRPr>
          </a:p>
          <a:p>
            <a:r>
              <a:rPr lang="ja-JP" altLang="en-US" sz="2800" dirty="0" smtClean="0">
                <a:solidFill>
                  <a:srgbClr val="FF0000"/>
                </a:solidFill>
              </a:rPr>
              <a:t>だく予定に変更はございません。</a:t>
            </a:r>
            <a:endParaRPr lang="en-US" altLang="ja-JP" sz="2800" dirty="0" smtClean="0">
              <a:solidFill>
                <a:srgbClr val="FF0000"/>
              </a:solidFill>
            </a:endParaRPr>
          </a:p>
        </p:txBody>
      </p:sp>
    </p:spTree>
    <p:extLst>
      <p:ext uri="{BB962C8B-B14F-4D97-AF65-F5344CB8AC3E}">
        <p14:creationId xmlns:p14="http://schemas.microsoft.com/office/powerpoint/2010/main" val="23864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61</a:t>
            </a:fld>
            <a:endParaRPr kumimoji="1" lang="ja-JP" altLang="en-US" dirty="0"/>
          </a:p>
        </p:txBody>
      </p:sp>
      <p:sp>
        <p:nvSpPr>
          <p:cNvPr id="3" name="正方形/長方形 2"/>
          <p:cNvSpPr/>
          <p:nvPr/>
        </p:nvSpPr>
        <p:spPr>
          <a:xfrm>
            <a:off x="623392" y="404664"/>
            <a:ext cx="2379177" cy="584775"/>
          </a:xfrm>
          <a:prstGeom prst="rect">
            <a:avLst/>
          </a:prstGeom>
        </p:spPr>
        <p:txBody>
          <a:bodyPr wrap="none">
            <a:spAutoFit/>
          </a:bodyPr>
          <a:lstStyle/>
          <a:p>
            <a:r>
              <a:rPr lang="ja-JP" altLang="en-US" sz="3200" dirty="0">
                <a:solidFill>
                  <a:srgbClr val="00B050"/>
                </a:solidFill>
              </a:rPr>
              <a:t>５　</a:t>
            </a:r>
            <a:r>
              <a:rPr lang="ja-JP" altLang="en-US" sz="3200" dirty="0" smtClean="0">
                <a:solidFill>
                  <a:srgbClr val="00B050"/>
                </a:solidFill>
              </a:rPr>
              <a:t>質疑応答</a:t>
            </a:r>
            <a:endParaRPr lang="en-US" altLang="ja-JP" sz="3200" dirty="0">
              <a:solidFill>
                <a:srgbClr val="00B050"/>
              </a:solidFill>
            </a:endParaRPr>
          </a:p>
        </p:txBody>
      </p:sp>
      <p:sp>
        <p:nvSpPr>
          <p:cNvPr id="5" name="正方形/長方形 4"/>
          <p:cNvSpPr>
            <a:spLocks/>
          </p:cNvSpPr>
          <p:nvPr/>
        </p:nvSpPr>
        <p:spPr>
          <a:xfrm>
            <a:off x="1199456" y="1628800"/>
            <a:ext cx="9874819" cy="1384995"/>
          </a:xfrm>
          <a:prstGeom prst="rect">
            <a:avLst/>
          </a:prstGeom>
        </p:spPr>
        <p:txBody>
          <a:bodyPr wrap="none">
            <a:spAutoFit/>
          </a:bodyPr>
          <a:lstStyle/>
          <a:p>
            <a:r>
              <a:rPr lang="ja-JP" altLang="en-US" sz="2800" dirty="0" smtClean="0"/>
              <a:t>（６）</a:t>
            </a:r>
            <a:r>
              <a:rPr lang="ja-JP" altLang="ja-JP" sz="2800" dirty="0"/>
              <a:t>業種（建築・設備・電気等）の分離発注案件において</a:t>
            </a:r>
            <a:r>
              <a:rPr lang="ja-JP" altLang="ja-JP" sz="2800" dirty="0" smtClean="0"/>
              <a:t>、</a:t>
            </a:r>
            <a:endParaRPr lang="en-US" altLang="ja-JP" sz="2800" dirty="0" smtClean="0"/>
          </a:p>
          <a:p>
            <a:r>
              <a:rPr lang="ja-JP" altLang="en-US" sz="2800" dirty="0" smtClean="0"/>
              <a:t>　　</a:t>
            </a:r>
            <a:r>
              <a:rPr lang="ja-JP" altLang="ja-JP" sz="2800" dirty="0" smtClean="0"/>
              <a:t>建築</a:t>
            </a:r>
            <a:r>
              <a:rPr lang="ja-JP" altLang="ja-JP" sz="2800" dirty="0"/>
              <a:t>の遅れによる工期延長が発生し契約変更となったとき</a:t>
            </a:r>
            <a:r>
              <a:rPr lang="ja-JP" altLang="ja-JP" sz="2800" dirty="0" smtClean="0"/>
              <a:t>、</a:t>
            </a:r>
            <a:endParaRPr lang="en-US" altLang="ja-JP" sz="2800" dirty="0" smtClean="0"/>
          </a:p>
          <a:p>
            <a:r>
              <a:rPr lang="ja-JP" altLang="en-US" sz="2800" dirty="0" smtClean="0"/>
              <a:t>　　</a:t>
            </a:r>
            <a:r>
              <a:rPr lang="ja-JP" altLang="ja-JP" sz="2800" dirty="0" smtClean="0"/>
              <a:t>電気</a:t>
            </a:r>
            <a:r>
              <a:rPr lang="ja-JP" altLang="ja-JP" sz="2800" dirty="0"/>
              <a:t>として工期延長に伴う契約金額の増はあるのでしょうか。</a:t>
            </a:r>
            <a:endParaRPr lang="en-US" altLang="ja-JP" sz="2800" dirty="0"/>
          </a:p>
        </p:txBody>
      </p:sp>
      <p:sp>
        <p:nvSpPr>
          <p:cNvPr id="6" name="正方形/長方形 5"/>
          <p:cNvSpPr>
            <a:spLocks/>
          </p:cNvSpPr>
          <p:nvPr/>
        </p:nvSpPr>
        <p:spPr>
          <a:xfrm>
            <a:off x="1703512" y="3653156"/>
            <a:ext cx="9608721" cy="1815882"/>
          </a:xfrm>
          <a:prstGeom prst="rect">
            <a:avLst/>
          </a:prstGeom>
        </p:spPr>
        <p:txBody>
          <a:bodyPr wrap="none">
            <a:spAutoFit/>
          </a:bodyPr>
          <a:lstStyle/>
          <a:p>
            <a:r>
              <a:rPr lang="ja-JP" altLang="en-US" sz="2800" dirty="0" smtClean="0">
                <a:solidFill>
                  <a:srgbClr val="FF0000"/>
                </a:solidFill>
              </a:rPr>
              <a:t>　川崎市工事請負契約約款第</a:t>
            </a:r>
            <a:r>
              <a:rPr lang="en-US" altLang="ja-JP" sz="2800" dirty="0" smtClean="0">
                <a:solidFill>
                  <a:srgbClr val="FF0000"/>
                </a:solidFill>
              </a:rPr>
              <a:t>22</a:t>
            </a:r>
            <a:r>
              <a:rPr lang="ja-JP" altLang="en-US" sz="2800" dirty="0" smtClean="0">
                <a:solidFill>
                  <a:srgbClr val="FF0000"/>
                </a:solidFill>
              </a:rPr>
              <a:t>条（受注者の請求による</a:t>
            </a:r>
            <a:endParaRPr lang="en-US" altLang="ja-JP" sz="2800" dirty="0" smtClean="0">
              <a:solidFill>
                <a:srgbClr val="FF0000"/>
              </a:solidFill>
            </a:endParaRPr>
          </a:p>
          <a:p>
            <a:r>
              <a:rPr lang="ja-JP" altLang="en-US" sz="2800" dirty="0" smtClean="0">
                <a:solidFill>
                  <a:srgbClr val="FF0000"/>
                </a:solidFill>
              </a:rPr>
              <a:t>工期の延長）のとおり、請負者の瑕疵に依らない工期延長の</a:t>
            </a:r>
            <a:endParaRPr lang="en-US" altLang="ja-JP" sz="2800" dirty="0" smtClean="0">
              <a:solidFill>
                <a:srgbClr val="FF0000"/>
              </a:solidFill>
            </a:endParaRPr>
          </a:p>
          <a:p>
            <a:r>
              <a:rPr lang="ja-JP" altLang="en-US" sz="2800" dirty="0" smtClean="0">
                <a:solidFill>
                  <a:srgbClr val="FF0000"/>
                </a:solidFill>
              </a:rPr>
              <a:t>場合、原則として同第</a:t>
            </a:r>
            <a:r>
              <a:rPr lang="en-US" altLang="ja-JP" sz="2800" dirty="0" smtClean="0">
                <a:solidFill>
                  <a:srgbClr val="FF0000"/>
                </a:solidFill>
              </a:rPr>
              <a:t>25</a:t>
            </a:r>
            <a:r>
              <a:rPr lang="ja-JP" altLang="en-US" sz="2800" dirty="0" smtClean="0">
                <a:solidFill>
                  <a:srgbClr val="FF0000"/>
                </a:solidFill>
              </a:rPr>
              <a:t>条（請負金額の変更方法等）のとおり</a:t>
            </a:r>
            <a:endParaRPr lang="en-US" altLang="ja-JP" sz="2800" dirty="0" smtClean="0">
              <a:solidFill>
                <a:srgbClr val="FF0000"/>
              </a:solidFill>
            </a:endParaRPr>
          </a:p>
          <a:p>
            <a:r>
              <a:rPr lang="ja-JP" altLang="en-US" sz="2800" dirty="0" smtClean="0">
                <a:solidFill>
                  <a:srgbClr val="FF0000"/>
                </a:solidFill>
              </a:rPr>
              <a:t>発注者と受注者で協議により決定させていただきます。</a:t>
            </a:r>
            <a:endParaRPr lang="en-US" altLang="ja-JP" sz="2800" dirty="0" smtClean="0">
              <a:solidFill>
                <a:srgbClr val="FF0000"/>
              </a:solidFill>
            </a:endParaRPr>
          </a:p>
        </p:txBody>
      </p:sp>
    </p:spTree>
    <p:extLst>
      <p:ext uri="{BB962C8B-B14F-4D97-AF65-F5344CB8AC3E}">
        <p14:creationId xmlns:p14="http://schemas.microsoft.com/office/powerpoint/2010/main" val="39300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56040" y="1124744"/>
            <a:ext cx="4804064" cy="4456562"/>
          </a:xfrm>
          <a:prstGeom prst="rect">
            <a:avLst/>
          </a:prstGeom>
          <a:effectLst/>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62</a:t>
            </a:fld>
            <a:endParaRPr kumimoji="1" lang="ja-JP" altLang="en-US"/>
          </a:p>
        </p:txBody>
      </p:sp>
      <p:sp>
        <p:nvSpPr>
          <p:cNvPr id="8" name="正方形/長方形 7"/>
          <p:cNvSpPr/>
          <p:nvPr/>
        </p:nvSpPr>
        <p:spPr>
          <a:xfrm>
            <a:off x="1060511" y="1510733"/>
            <a:ext cx="9855286" cy="954107"/>
          </a:xfrm>
          <a:prstGeom prst="rect">
            <a:avLst/>
          </a:prstGeom>
        </p:spPr>
        <p:txBody>
          <a:bodyPr wrap="square">
            <a:spAutoFit/>
          </a:bodyPr>
          <a:lstStyle/>
          <a:p>
            <a:r>
              <a:rPr lang="ja-JP" altLang="en-US" sz="2800" dirty="0" smtClean="0"/>
              <a:t>各仕様書等のダウンロード場所は</a:t>
            </a:r>
            <a:endParaRPr lang="en-US" altLang="ja-JP" sz="2800" dirty="0" smtClean="0"/>
          </a:p>
          <a:p>
            <a:r>
              <a:rPr lang="ja-JP" altLang="en-US" sz="2800" dirty="0" smtClean="0"/>
              <a:t>川崎市ホームページ内「</a:t>
            </a:r>
            <a:r>
              <a:rPr lang="ja-JP" altLang="en-US" sz="2800" b="1" dirty="0">
                <a:solidFill>
                  <a:srgbClr val="2802CA"/>
                </a:solidFill>
              </a:rPr>
              <a:t>設計・工事関連</a:t>
            </a:r>
            <a:r>
              <a:rPr lang="ja-JP" altLang="en-US" sz="2800" b="1" dirty="0" smtClean="0">
                <a:solidFill>
                  <a:srgbClr val="2802CA"/>
                </a:solidFill>
              </a:rPr>
              <a:t>仕様書集</a:t>
            </a:r>
            <a:r>
              <a:rPr lang="ja-JP" altLang="en-US" sz="2800" dirty="0" smtClean="0"/>
              <a:t>」にあります。</a:t>
            </a:r>
            <a:endParaRPr lang="en-US" altLang="ja-JP" sz="2800" dirty="0"/>
          </a:p>
        </p:txBody>
      </p:sp>
      <p:sp>
        <p:nvSpPr>
          <p:cNvPr id="9" name="正方形/長方形 8"/>
          <p:cNvSpPr/>
          <p:nvPr/>
        </p:nvSpPr>
        <p:spPr>
          <a:xfrm>
            <a:off x="1410740" y="5002614"/>
            <a:ext cx="9577064" cy="461665"/>
          </a:xfrm>
          <a:prstGeom prst="rect">
            <a:avLst/>
          </a:prstGeom>
        </p:spPr>
        <p:txBody>
          <a:bodyPr wrap="square">
            <a:spAutoFit/>
          </a:bodyPr>
          <a:lstStyle/>
          <a:p>
            <a:r>
              <a:rPr lang="en-US" altLang="ja-JP" sz="2400" dirty="0">
                <a:solidFill>
                  <a:srgbClr val="2802CA"/>
                </a:solidFill>
              </a:rPr>
              <a:t>https://www.city.kawasaki.jp/kurashi/category/26-5-5-0-0-0-0-0-0-0.html</a:t>
            </a:r>
          </a:p>
        </p:txBody>
      </p:sp>
      <p:sp>
        <p:nvSpPr>
          <p:cNvPr id="10" name="正方形/長方形 9"/>
          <p:cNvSpPr/>
          <p:nvPr/>
        </p:nvSpPr>
        <p:spPr>
          <a:xfrm>
            <a:off x="1410740" y="3828847"/>
            <a:ext cx="8263486" cy="369332"/>
          </a:xfrm>
          <a:prstGeom prst="rect">
            <a:avLst/>
          </a:prstGeom>
        </p:spPr>
        <p:txBody>
          <a:bodyPr wrap="square">
            <a:spAutoFit/>
          </a:bodyPr>
          <a:lstStyle/>
          <a:p>
            <a:r>
              <a:rPr lang="ja-JP" altLang="en-US" b="1" dirty="0">
                <a:solidFill>
                  <a:srgbClr val="2802CA"/>
                </a:solidFill>
              </a:rPr>
              <a:t>トップページ＞くらし・手続き＞ まちづくり＞ 公共建築物＞ 設計・工事関連仕様書集</a:t>
            </a:r>
          </a:p>
        </p:txBody>
      </p:sp>
      <p:sp>
        <p:nvSpPr>
          <p:cNvPr id="11" name="正方形/長方形 10"/>
          <p:cNvSpPr/>
          <p:nvPr/>
        </p:nvSpPr>
        <p:spPr>
          <a:xfrm>
            <a:off x="1060511" y="3353025"/>
            <a:ext cx="4572000" cy="369332"/>
          </a:xfrm>
          <a:prstGeom prst="rect">
            <a:avLst/>
          </a:prstGeom>
        </p:spPr>
        <p:txBody>
          <a:bodyPr>
            <a:spAutoFit/>
          </a:bodyPr>
          <a:lstStyle/>
          <a:p>
            <a:r>
              <a:rPr lang="ja-JP" altLang="en-US" b="1" dirty="0" smtClean="0">
                <a:solidFill>
                  <a:srgbClr val="2802CA"/>
                </a:solidFill>
              </a:rPr>
              <a:t>川崎市ホームページ</a:t>
            </a:r>
            <a:r>
              <a:rPr lang="ja-JP" altLang="en-US" b="1" dirty="0">
                <a:solidFill>
                  <a:srgbClr val="2802CA"/>
                </a:solidFill>
              </a:rPr>
              <a:t>のトップページから</a:t>
            </a:r>
          </a:p>
        </p:txBody>
      </p:sp>
      <p:sp>
        <p:nvSpPr>
          <p:cNvPr id="12" name="正方形/長方形 11"/>
          <p:cNvSpPr/>
          <p:nvPr/>
        </p:nvSpPr>
        <p:spPr>
          <a:xfrm>
            <a:off x="1066433" y="4636950"/>
            <a:ext cx="4572000" cy="369332"/>
          </a:xfrm>
          <a:prstGeom prst="rect">
            <a:avLst/>
          </a:prstGeom>
        </p:spPr>
        <p:txBody>
          <a:bodyPr>
            <a:spAutoFit/>
          </a:bodyPr>
          <a:lstStyle/>
          <a:p>
            <a:r>
              <a:rPr lang="ja-JP" altLang="en-US" b="1" dirty="0">
                <a:solidFill>
                  <a:srgbClr val="2802CA"/>
                </a:solidFill>
              </a:rPr>
              <a:t>ＵＲＬ直接入力の場合</a:t>
            </a:r>
          </a:p>
        </p:txBody>
      </p:sp>
    </p:spTree>
    <p:extLst>
      <p:ext uri="{BB962C8B-B14F-4D97-AF65-F5344CB8AC3E}">
        <p14:creationId xmlns:p14="http://schemas.microsoft.com/office/powerpoint/2010/main" val="34272763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C655A91-3D93-4C54-8FCE-5DA418FE82A9}" type="slidenum">
              <a:rPr kumimoji="1" lang="ja-JP" altLang="en-US" smtClean="0"/>
              <a:t>63</a:t>
            </a:fld>
            <a:endParaRPr kumimoji="1" lang="ja-JP" altLang="en-US" dirty="0"/>
          </a:p>
        </p:txBody>
      </p:sp>
      <p:pic>
        <p:nvPicPr>
          <p:cNvPr id="5" name="コンテンツ プレースホルダー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9497" y="1204936"/>
            <a:ext cx="3824536" cy="5248400"/>
          </a:xfr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064" y="1204936"/>
            <a:ext cx="3780101" cy="5248400"/>
          </a:xfrm>
          <a:prstGeom prst="rect">
            <a:avLst/>
          </a:prstGeom>
        </p:spPr>
      </p:pic>
      <p:sp>
        <p:nvSpPr>
          <p:cNvPr id="7" name="正方形/長方形 6"/>
          <p:cNvSpPr/>
          <p:nvPr/>
        </p:nvSpPr>
        <p:spPr>
          <a:xfrm>
            <a:off x="6723395" y="2901129"/>
            <a:ext cx="3672408"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9336360" y="3136205"/>
            <a:ext cx="4320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7617694" y="3222502"/>
            <a:ext cx="19442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183335" y="3533813"/>
            <a:ext cx="4752528" cy="1323439"/>
          </a:xfrm>
          <a:prstGeom prst="rect">
            <a:avLst/>
          </a:prstGeom>
          <a:solidFill>
            <a:srgbClr val="D5FBF7"/>
          </a:solidFill>
          <a:ln w="28575">
            <a:solidFill>
              <a:schemeClr val="accent1"/>
            </a:solidFill>
          </a:ln>
        </p:spPr>
        <p:txBody>
          <a:bodyPr wrap="square" rtlCol="0">
            <a:spAutoFit/>
          </a:bodyPr>
          <a:lstStyle/>
          <a:p>
            <a:r>
              <a:rPr lang="ja-JP" altLang="en-US" sz="2000" dirty="0" smtClean="0"/>
              <a:t>　施設整備部は１９階に配置</a:t>
            </a:r>
            <a:endParaRPr lang="en-US" altLang="ja-JP" sz="2000" dirty="0" smtClean="0"/>
          </a:p>
          <a:p>
            <a:endParaRPr lang="en-US" altLang="ja-JP" sz="2000" dirty="0" smtClean="0"/>
          </a:p>
          <a:p>
            <a:r>
              <a:rPr lang="ja-JP" altLang="en-US" sz="2000" dirty="0" smtClean="0"/>
              <a:t>　令和６年１月２９日（月）～</a:t>
            </a:r>
            <a:endParaRPr lang="en-US" altLang="ja-JP" sz="2000" dirty="0" smtClean="0"/>
          </a:p>
          <a:p>
            <a:pPr algn="ctr"/>
            <a:r>
              <a:rPr lang="ja-JP" altLang="en-US" sz="2000" dirty="0" smtClean="0"/>
              <a:t>　　　　　　　　　新本庁舎での業務開始</a:t>
            </a:r>
            <a:endParaRPr kumimoji="1" lang="ja-JP" altLang="en-US" sz="2000" dirty="0"/>
          </a:p>
        </p:txBody>
      </p:sp>
      <p:sp>
        <p:nvSpPr>
          <p:cNvPr id="13" name="正方形/長方形 12"/>
          <p:cNvSpPr/>
          <p:nvPr/>
        </p:nvSpPr>
        <p:spPr>
          <a:xfrm>
            <a:off x="407368" y="287649"/>
            <a:ext cx="11305256" cy="584775"/>
          </a:xfrm>
          <a:prstGeom prst="rect">
            <a:avLst/>
          </a:prstGeom>
        </p:spPr>
        <p:txBody>
          <a:bodyPr wrap="square" anchor="t" anchorCtr="1">
            <a:spAutoFit/>
          </a:bodyPr>
          <a:lstStyle/>
          <a:p>
            <a:pPr lvl="0"/>
            <a:r>
              <a:rPr lang="ja-JP" altLang="en-US" sz="3200" dirty="0" smtClean="0">
                <a:solidFill>
                  <a:srgbClr val="FF0000"/>
                </a:solidFill>
                <a:latin typeface="HGP創英角ｺﾞｼｯｸUB" panose="020B0900000000000000" pitchFamily="50" charset="-128"/>
                <a:ea typeface="HGP創英角ｺﾞｼｯｸUB" panose="020B0900000000000000" pitchFamily="50" charset="-128"/>
              </a:rPr>
              <a:t>新本庁舎へ移転についてのお知らせ</a:t>
            </a:r>
            <a:endParaRPr lang="en-US" altLang="ja-JP" sz="3200"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029376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Users\02010231\Downloads\jpg\Atype_kawasak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110" y="847019"/>
            <a:ext cx="6048672" cy="4938881"/>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1981200" y="1163885"/>
            <a:ext cx="8229600" cy="5217443"/>
          </a:xfrm>
        </p:spPr>
        <p:txBody>
          <a:bodyPr/>
          <a:lstStyle/>
          <a:p>
            <a:pPr marL="0" indent="0" algn="ctr">
              <a:buNone/>
            </a:pPr>
            <a:endParaRPr kumimoji="1" lang="en-US" altLang="ja-JP" dirty="0" smtClean="0"/>
          </a:p>
          <a:p>
            <a:pPr marL="0" indent="0" algn="ctr">
              <a:buNone/>
            </a:pPr>
            <a:endParaRPr lang="en-US" altLang="ja-JP" dirty="0"/>
          </a:p>
          <a:p>
            <a:pPr marL="0" indent="0" algn="ctr">
              <a:buNone/>
            </a:pPr>
            <a:endParaRPr kumimoji="1" lang="en-US" altLang="ja-JP" dirty="0" smtClean="0"/>
          </a:p>
          <a:p>
            <a:pPr marL="0" indent="0" algn="ctr">
              <a:buNone/>
            </a:pPr>
            <a:r>
              <a:rPr lang="ja-JP" altLang="en-US" sz="3600" dirty="0"/>
              <a:t>ご清聴ありがとうございました。</a:t>
            </a:r>
          </a:p>
        </p:txBody>
      </p:sp>
      <p:sp>
        <p:nvSpPr>
          <p:cNvPr id="2" name="スライド番号プレースホルダー 1"/>
          <p:cNvSpPr>
            <a:spLocks noGrp="1"/>
          </p:cNvSpPr>
          <p:nvPr>
            <p:ph type="sldNum" sz="quarter" idx="12"/>
          </p:nvPr>
        </p:nvSpPr>
        <p:spPr/>
        <p:txBody>
          <a:bodyPr/>
          <a:lstStyle/>
          <a:p>
            <a:fld id="{3C655A91-3D93-4C54-8FCE-5DA418FE82A9}" type="slidenum">
              <a:rPr kumimoji="1" lang="ja-JP" altLang="en-US" smtClean="0"/>
              <a:t>64</a:t>
            </a:fld>
            <a:endParaRPr kumimoji="1" lang="ja-JP" altLang="en-US" dirty="0"/>
          </a:p>
        </p:txBody>
      </p:sp>
    </p:spTree>
    <p:extLst>
      <p:ext uri="{BB962C8B-B14F-4D97-AF65-F5344CB8AC3E}">
        <p14:creationId xmlns:p14="http://schemas.microsoft.com/office/powerpoint/2010/main" val="3461061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7</a:t>
            </a:fld>
            <a:endParaRPr kumimoji="1" lang="ja-JP" altLang="en-US" dirty="0"/>
          </a:p>
        </p:txBody>
      </p:sp>
      <p:sp>
        <p:nvSpPr>
          <p:cNvPr id="11" name="正方形/長方形 10"/>
          <p:cNvSpPr/>
          <p:nvPr/>
        </p:nvSpPr>
        <p:spPr>
          <a:xfrm>
            <a:off x="2030526" y="4249438"/>
            <a:ext cx="1296144" cy="338554"/>
          </a:xfrm>
          <a:prstGeom prst="rect">
            <a:avLst/>
          </a:prstGeom>
        </p:spPr>
        <p:txBody>
          <a:bodyPr wrap="square">
            <a:spAutoFit/>
          </a:bodyPr>
          <a:lstStyle/>
          <a:p>
            <a:r>
              <a:rPr lang="ja-JP" altLang="en-US" sz="1600" b="1" dirty="0" smtClean="0">
                <a:solidFill>
                  <a:schemeClr val="bg1">
                    <a:lumMod val="50000"/>
                  </a:schemeClr>
                </a:solidFill>
                <a:latin typeface="+mn-ea"/>
              </a:rPr>
              <a:t>令和２年版</a:t>
            </a:r>
            <a:endParaRPr lang="en-US" altLang="ja-JP" sz="1600" b="1" dirty="0">
              <a:solidFill>
                <a:schemeClr val="bg1">
                  <a:lumMod val="50000"/>
                </a:schemeClr>
              </a:solidFill>
              <a:latin typeface="+mn-ea"/>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448" y="1160624"/>
            <a:ext cx="3924524" cy="5560852"/>
          </a:xfrm>
          <a:prstGeom prst="rect">
            <a:avLst/>
          </a:prstGeom>
        </p:spPr>
      </p:pic>
      <p:sp>
        <p:nvSpPr>
          <p:cNvPr id="5" name="正方形/長方形 4"/>
          <p:cNvSpPr/>
          <p:nvPr/>
        </p:nvSpPr>
        <p:spPr>
          <a:xfrm>
            <a:off x="2102534" y="4360808"/>
            <a:ext cx="2664296" cy="353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2318558" y="4783367"/>
            <a:ext cx="8312009" cy="1000125"/>
          </a:xfrm>
          <a:prstGeom prst="roundRect">
            <a:avLst>
              <a:gd name="adj" fmla="val 904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特別管理産業廃棄物管理責任者の設置が必要な時は、「特別管理</a:t>
            </a:r>
            <a:r>
              <a:rPr lang="ja-JP" altLang="en-US" dirty="0" smtClean="0">
                <a:solidFill>
                  <a:schemeClr val="tx1"/>
                </a:solidFill>
              </a:rPr>
              <a:t>産業</a:t>
            </a:r>
            <a:r>
              <a:rPr lang="ja-JP" altLang="en-US" dirty="0">
                <a:solidFill>
                  <a:schemeClr val="tx1"/>
                </a:solidFill>
              </a:rPr>
              <a:t>廃棄物管理責任者講習修了者」を配置することとし、</a:t>
            </a:r>
            <a:r>
              <a:rPr lang="ja-JP" altLang="en-US" u="sng" dirty="0">
                <a:solidFill>
                  <a:srgbClr val="FF0000"/>
                </a:solidFill>
              </a:rPr>
              <a:t>資格を証明</a:t>
            </a:r>
            <a:r>
              <a:rPr lang="ja-JP" altLang="en-US" u="sng" dirty="0" smtClean="0">
                <a:solidFill>
                  <a:srgbClr val="FF0000"/>
                </a:solidFill>
              </a:rPr>
              <a:t>する資料</a:t>
            </a:r>
            <a:r>
              <a:rPr lang="ja-JP" altLang="en-US" u="sng" dirty="0">
                <a:solidFill>
                  <a:srgbClr val="FF0000"/>
                </a:solidFill>
              </a:rPr>
              <a:t>を監督員に提出する</a:t>
            </a:r>
            <a:r>
              <a:rPr lang="ja-JP" altLang="en-US" dirty="0">
                <a:solidFill>
                  <a:schemeClr val="tx1"/>
                </a:solidFill>
              </a:rPr>
              <a:t>。</a:t>
            </a:r>
            <a:endParaRPr kumimoji="1" lang="ja-JP" altLang="en-US" dirty="0">
              <a:solidFill>
                <a:schemeClr val="tx1"/>
              </a:solidFill>
            </a:endParaRPr>
          </a:p>
        </p:txBody>
      </p:sp>
      <p:sp>
        <p:nvSpPr>
          <p:cNvPr id="12" name="正方形/長方形 11"/>
          <p:cNvSpPr/>
          <p:nvPr/>
        </p:nvSpPr>
        <p:spPr>
          <a:xfrm>
            <a:off x="277144" y="41714"/>
            <a:ext cx="11435480"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）令和５年版」</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15" name="角丸四角形吹き出し 14"/>
          <p:cNvSpPr/>
          <p:nvPr/>
        </p:nvSpPr>
        <p:spPr>
          <a:xfrm>
            <a:off x="4877594" y="3511945"/>
            <a:ext cx="3600400" cy="565993"/>
          </a:xfrm>
          <a:prstGeom prst="wedgeRoundRectCallout">
            <a:avLst>
              <a:gd name="adj1" fmla="val -52522"/>
              <a:gd name="adj2" fmla="val 9960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rgbClr val="0070C0"/>
                </a:solidFill>
              </a:rPr>
              <a:t>１．１</a:t>
            </a:r>
            <a:r>
              <a:rPr lang="ja-JP" altLang="en-US" sz="2000" dirty="0" smtClean="0">
                <a:solidFill>
                  <a:srgbClr val="0070C0"/>
                </a:solidFill>
              </a:rPr>
              <a:t>４</a:t>
            </a:r>
            <a:r>
              <a:rPr lang="ja-JP" altLang="en-US" sz="2000" dirty="0">
                <a:solidFill>
                  <a:srgbClr val="0070C0"/>
                </a:solidFill>
              </a:rPr>
              <a:t>「発生材の処理等」</a:t>
            </a:r>
            <a:endParaRPr kumimoji="1" lang="ja-JP" altLang="en-US" sz="2000" dirty="0">
              <a:solidFill>
                <a:srgbClr val="0070C0"/>
              </a:solidFill>
            </a:endParaRPr>
          </a:p>
        </p:txBody>
      </p:sp>
      <p:sp>
        <p:nvSpPr>
          <p:cNvPr id="3" name="正方形/長方形 2"/>
          <p:cNvSpPr/>
          <p:nvPr/>
        </p:nvSpPr>
        <p:spPr>
          <a:xfrm>
            <a:off x="686000" y="1193144"/>
            <a:ext cx="10873208" cy="681899"/>
          </a:xfrm>
          <a:prstGeom prst="rect">
            <a:avLst/>
          </a:prstGeom>
          <a:solidFill>
            <a:schemeClr val="bg1"/>
          </a:solidFill>
        </p:spPr>
        <p:txBody>
          <a:bodyPr wrap="square">
            <a:noAutofit/>
          </a:bodyPr>
          <a:lstStyle/>
          <a:p>
            <a:r>
              <a:rPr lang="ja-JP" altLang="en-US" sz="2400" dirty="0" smtClean="0">
                <a:latin typeface="+mn-ea"/>
              </a:rPr>
              <a:t>④　</a:t>
            </a:r>
            <a:r>
              <a:rPr lang="ja-JP" altLang="en-US" sz="2400" dirty="0">
                <a:latin typeface="+mn-ea"/>
              </a:rPr>
              <a:t>特管理産業廃棄物管理責任者の資格証明の提出</a:t>
            </a:r>
          </a:p>
        </p:txBody>
      </p:sp>
      <p:sp>
        <p:nvSpPr>
          <p:cNvPr id="10" name="正方形/長方形 9"/>
          <p:cNvSpPr/>
          <p:nvPr/>
        </p:nvSpPr>
        <p:spPr>
          <a:xfrm>
            <a:off x="7054759" y="5767657"/>
            <a:ext cx="4529806" cy="646331"/>
          </a:xfrm>
          <a:prstGeom prst="rect">
            <a:avLst/>
          </a:prstGeom>
        </p:spPr>
        <p:txBody>
          <a:bodyPr wrap="square">
            <a:spAutoFit/>
          </a:bodyPr>
          <a:lstStyle/>
          <a:p>
            <a:r>
              <a:rPr lang="ja-JP" altLang="en-US" dirty="0">
                <a:solidFill>
                  <a:srgbClr val="FF0000"/>
                </a:solidFill>
              </a:rPr>
              <a:t>特別管理産業廃棄物管理責任者に</a:t>
            </a:r>
            <a:r>
              <a:rPr lang="ja-JP" altLang="en-US" dirty="0" smtClean="0">
                <a:solidFill>
                  <a:srgbClr val="FF0000"/>
                </a:solidFill>
              </a:rPr>
              <a:t>関する</a:t>
            </a:r>
            <a:endParaRPr lang="en-US" altLang="ja-JP" dirty="0" smtClean="0">
              <a:solidFill>
                <a:srgbClr val="FF0000"/>
              </a:solidFill>
            </a:endParaRPr>
          </a:p>
          <a:p>
            <a:r>
              <a:rPr lang="ja-JP" altLang="en-US" dirty="0" smtClean="0">
                <a:solidFill>
                  <a:srgbClr val="FF0000"/>
                </a:solidFill>
              </a:rPr>
              <a:t>講習会</a:t>
            </a:r>
            <a:r>
              <a:rPr lang="ja-JP" altLang="en-US" dirty="0">
                <a:solidFill>
                  <a:srgbClr val="FF0000"/>
                </a:solidFill>
              </a:rPr>
              <a:t>の修了証の写し</a:t>
            </a:r>
            <a:endParaRPr lang="en-US" altLang="ja-JP" dirty="0">
              <a:solidFill>
                <a:srgbClr val="FF0000"/>
              </a:solidFill>
              <a:latin typeface="+mn-ea"/>
            </a:endParaRPr>
          </a:p>
        </p:txBody>
      </p:sp>
      <p:sp>
        <p:nvSpPr>
          <p:cNvPr id="13" name="右矢印 12"/>
          <p:cNvSpPr/>
          <p:nvPr/>
        </p:nvSpPr>
        <p:spPr>
          <a:xfrm>
            <a:off x="6550703" y="5787369"/>
            <a:ext cx="504056" cy="523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1947944465"/>
      </p:ext>
    </p:extLst>
  </p:cSld>
  <p:clrMapOvr>
    <a:masterClrMapping/>
  </p:clrMapOvr>
  <mc:AlternateContent xmlns:mc="http://schemas.openxmlformats.org/markup-compatibility/2006" xmlns:p14="http://schemas.microsoft.com/office/powerpoint/2010/main">
    <mc:Choice Requires="p14">
      <p:transition spd="slow" p14:dur="2000" advTm="46112"/>
    </mc:Choice>
    <mc:Fallback xmlns="">
      <p:transition spd="slow" advTm="46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5" grpId="0" animBg="1"/>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277144" y="41714"/>
            <a:ext cx="11579496"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）令和５年版」</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8</a:t>
            </a:fld>
            <a:endParaRPr kumimoji="1" lang="ja-JP" altLang="en-US" dirty="0"/>
          </a:p>
        </p:txBody>
      </p:sp>
      <p:sp>
        <p:nvSpPr>
          <p:cNvPr id="19" name="正方形/長方形 18"/>
          <p:cNvSpPr/>
          <p:nvPr/>
        </p:nvSpPr>
        <p:spPr>
          <a:xfrm>
            <a:off x="673420" y="1229440"/>
            <a:ext cx="7704856" cy="461665"/>
          </a:xfrm>
          <a:prstGeom prst="rect">
            <a:avLst/>
          </a:prstGeom>
        </p:spPr>
        <p:txBody>
          <a:bodyPr wrap="square">
            <a:spAutoFit/>
          </a:bodyPr>
          <a:lstStyle/>
          <a:p>
            <a:r>
              <a:rPr lang="ja-JP" altLang="en-US" sz="2400" dirty="0" smtClean="0">
                <a:latin typeface="+mn-ea"/>
              </a:rPr>
              <a:t>④　</a:t>
            </a:r>
            <a:r>
              <a:rPr lang="ja-JP" altLang="en-US" sz="2400" dirty="0">
                <a:latin typeface="+mn-ea"/>
              </a:rPr>
              <a:t>特管理産業廃棄物管理責任者の資格</a:t>
            </a:r>
            <a:r>
              <a:rPr lang="ja-JP" altLang="en-US" sz="2400" dirty="0" smtClean="0">
                <a:latin typeface="+mn-ea"/>
              </a:rPr>
              <a:t>証明の提出</a:t>
            </a:r>
            <a:endParaRPr lang="ja-JP" altLang="en-US" sz="2400" dirty="0">
              <a:latin typeface="+mn-ea"/>
            </a:endParaRPr>
          </a:p>
        </p:txBody>
      </p:sp>
      <p:sp>
        <p:nvSpPr>
          <p:cNvPr id="21" name="正方形/長方形 20"/>
          <p:cNvSpPr/>
          <p:nvPr/>
        </p:nvSpPr>
        <p:spPr>
          <a:xfrm>
            <a:off x="1055440" y="2003515"/>
            <a:ext cx="3456384" cy="400110"/>
          </a:xfrm>
          <a:prstGeom prst="rect">
            <a:avLst/>
          </a:prstGeom>
        </p:spPr>
        <p:txBody>
          <a:bodyPr wrap="square">
            <a:spAutoFit/>
          </a:bodyPr>
          <a:lstStyle/>
          <a:p>
            <a:r>
              <a:rPr lang="ja-JP" altLang="en-US" sz="2000" u="sng" dirty="0" smtClean="0">
                <a:latin typeface="+mn-ea"/>
              </a:rPr>
              <a:t>特別産業廃棄物の種類</a:t>
            </a:r>
            <a:endParaRPr lang="en-US" altLang="ja-JP" sz="2000" u="sng" dirty="0">
              <a:latin typeface="+mn-ea"/>
            </a:endParaRPr>
          </a:p>
        </p:txBody>
      </p:sp>
      <p:sp>
        <p:nvSpPr>
          <p:cNvPr id="22" name="正方形/長方形 21"/>
          <p:cNvSpPr/>
          <p:nvPr/>
        </p:nvSpPr>
        <p:spPr>
          <a:xfrm>
            <a:off x="1718096" y="2677599"/>
            <a:ext cx="2808000" cy="540000"/>
          </a:xfrm>
          <a:prstGeom prst="rect">
            <a:avLst/>
          </a:prstGeom>
          <a:solidFill>
            <a:srgbClr val="FFFFCC"/>
          </a:solidFill>
          <a:ln>
            <a:solidFill>
              <a:schemeClr val="tx1"/>
            </a:solidFill>
          </a:ln>
        </p:spPr>
        <p:txBody>
          <a:bodyPr wrap="square" anchor="ctr" anchorCtr="0">
            <a:noAutofit/>
          </a:bodyPr>
          <a:lstStyle/>
          <a:p>
            <a:r>
              <a:rPr lang="ja-JP" altLang="en-US" sz="1600" dirty="0" smtClean="0">
                <a:latin typeface="+mn-ea"/>
              </a:rPr>
              <a:t>廃油</a:t>
            </a:r>
            <a:endParaRPr lang="en-US" altLang="ja-JP" sz="1600" dirty="0">
              <a:latin typeface="+mn-ea"/>
            </a:endParaRPr>
          </a:p>
        </p:txBody>
      </p:sp>
      <p:sp>
        <p:nvSpPr>
          <p:cNvPr id="23" name="正方形/長方形 22"/>
          <p:cNvSpPr/>
          <p:nvPr/>
        </p:nvSpPr>
        <p:spPr>
          <a:xfrm>
            <a:off x="1718097" y="3220843"/>
            <a:ext cx="2808000" cy="540000"/>
          </a:xfrm>
          <a:prstGeom prst="rect">
            <a:avLst/>
          </a:prstGeom>
          <a:solidFill>
            <a:srgbClr val="FFFFCC"/>
          </a:solidFill>
          <a:ln>
            <a:solidFill>
              <a:schemeClr val="tx1"/>
            </a:solidFill>
          </a:ln>
        </p:spPr>
        <p:txBody>
          <a:bodyPr wrap="square" anchor="ctr" anchorCtr="0">
            <a:noAutofit/>
          </a:bodyPr>
          <a:lstStyle/>
          <a:p>
            <a:r>
              <a:rPr lang="ja-JP" altLang="en-US" sz="1600" dirty="0" smtClean="0">
                <a:latin typeface="+mn-ea"/>
              </a:rPr>
              <a:t>廃酸</a:t>
            </a:r>
            <a:endParaRPr lang="en-US" altLang="ja-JP" sz="1600" dirty="0">
              <a:latin typeface="+mn-ea"/>
            </a:endParaRPr>
          </a:p>
        </p:txBody>
      </p:sp>
      <p:sp>
        <p:nvSpPr>
          <p:cNvPr id="24" name="正方形/長方形 23"/>
          <p:cNvSpPr/>
          <p:nvPr/>
        </p:nvSpPr>
        <p:spPr>
          <a:xfrm>
            <a:off x="1717973" y="3760841"/>
            <a:ext cx="2808000" cy="540000"/>
          </a:xfrm>
          <a:prstGeom prst="rect">
            <a:avLst/>
          </a:prstGeom>
          <a:solidFill>
            <a:srgbClr val="FFFFCC"/>
          </a:solidFill>
          <a:ln>
            <a:solidFill>
              <a:schemeClr val="tx1"/>
            </a:solidFill>
          </a:ln>
        </p:spPr>
        <p:txBody>
          <a:bodyPr wrap="square" anchor="ctr" anchorCtr="0">
            <a:noAutofit/>
          </a:bodyPr>
          <a:lstStyle/>
          <a:p>
            <a:r>
              <a:rPr lang="ja-JP" altLang="en-US" sz="1600" dirty="0" smtClean="0">
                <a:latin typeface="+mn-ea"/>
              </a:rPr>
              <a:t>廃アルカリ</a:t>
            </a:r>
            <a:endParaRPr lang="en-US" altLang="ja-JP" sz="1600" dirty="0">
              <a:latin typeface="+mn-ea"/>
            </a:endParaRPr>
          </a:p>
        </p:txBody>
      </p:sp>
      <p:sp>
        <p:nvSpPr>
          <p:cNvPr id="25" name="正方形/長方形 24"/>
          <p:cNvSpPr/>
          <p:nvPr/>
        </p:nvSpPr>
        <p:spPr>
          <a:xfrm>
            <a:off x="1717973" y="4298117"/>
            <a:ext cx="2808000" cy="540000"/>
          </a:xfrm>
          <a:prstGeom prst="rect">
            <a:avLst/>
          </a:prstGeom>
          <a:solidFill>
            <a:srgbClr val="FFFFCC"/>
          </a:solidFill>
          <a:ln>
            <a:solidFill>
              <a:schemeClr val="tx1"/>
            </a:solidFill>
          </a:ln>
        </p:spPr>
        <p:txBody>
          <a:bodyPr wrap="square" anchor="ctr" anchorCtr="0">
            <a:noAutofit/>
          </a:bodyPr>
          <a:lstStyle/>
          <a:p>
            <a:r>
              <a:rPr lang="ja-JP" altLang="en-US" sz="1600" dirty="0" smtClean="0">
                <a:latin typeface="+mn-ea"/>
              </a:rPr>
              <a:t>感染性産業廃棄物</a:t>
            </a:r>
            <a:endParaRPr lang="en-US" altLang="ja-JP" sz="1600" dirty="0">
              <a:latin typeface="+mn-ea"/>
            </a:endParaRPr>
          </a:p>
        </p:txBody>
      </p:sp>
      <p:sp>
        <p:nvSpPr>
          <p:cNvPr id="26" name="正方形/長方形 25"/>
          <p:cNvSpPr/>
          <p:nvPr/>
        </p:nvSpPr>
        <p:spPr>
          <a:xfrm>
            <a:off x="1717973" y="4838126"/>
            <a:ext cx="2808000" cy="540000"/>
          </a:xfrm>
          <a:prstGeom prst="rect">
            <a:avLst/>
          </a:prstGeom>
          <a:solidFill>
            <a:srgbClr val="FFFFCC"/>
          </a:solidFill>
          <a:ln>
            <a:solidFill>
              <a:schemeClr val="tx1"/>
            </a:solidFill>
          </a:ln>
        </p:spPr>
        <p:txBody>
          <a:bodyPr wrap="square" anchor="ctr" anchorCtr="0">
            <a:noAutofit/>
          </a:bodyPr>
          <a:lstStyle/>
          <a:p>
            <a:r>
              <a:rPr lang="ja-JP" altLang="en-US" sz="1600" dirty="0" smtClean="0">
                <a:latin typeface="+mn-ea"/>
              </a:rPr>
              <a:t>特定有害産業廃棄物</a:t>
            </a:r>
            <a:endParaRPr lang="en-US" altLang="ja-JP" sz="1600" dirty="0">
              <a:latin typeface="+mn-ea"/>
            </a:endParaRPr>
          </a:p>
        </p:txBody>
      </p:sp>
      <p:sp>
        <p:nvSpPr>
          <p:cNvPr id="27" name="正方形/長方形 26"/>
          <p:cNvSpPr/>
          <p:nvPr/>
        </p:nvSpPr>
        <p:spPr>
          <a:xfrm>
            <a:off x="4525849" y="3220843"/>
            <a:ext cx="2808000" cy="540000"/>
          </a:xfrm>
          <a:prstGeom prst="rect">
            <a:avLst/>
          </a:prstGeom>
          <a:solidFill>
            <a:schemeClr val="bg1"/>
          </a:solidFill>
          <a:ln>
            <a:solidFill>
              <a:schemeClr val="tx1"/>
            </a:solidFill>
          </a:ln>
        </p:spPr>
        <p:txBody>
          <a:bodyPr wrap="square" anchor="ctr" anchorCtr="0">
            <a:noAutofit/>
          </a:bodyPr>
          <a:lstStyle/>
          <a:p>
            <a:r>
              <a:rPr lang="en-US" altLang="ja-JP" sz="1600" dirty="0" smtClean="0">
                <a:latin typeface="+mn-ea"/>
              </a:rPr>
              <a:t>pH2.0</a:t>
            </a:r>
            <a:r>
              <a:rPr lang="ja-JP" altLang="en-US" sz="1600" dirty="0" smtClean="0">
                <a:latin typeface="+mn-ea"/>
              </a:rPr>
              <a:t>以下</a:t>
            </a:r>
            <a:endParaRPr lang="en-US" altLang="ja-JP" sz="1600" dirty="0">
              <a:latin typeface="+mn-ea"/>
            </a:endParaRPr>
          </a:p>
        </p:txBody>
      </p:sp>
      <p:sp>
        <p:nvSpPr>
          <p:cNvPr id="28" name="正方形/長方形 27"/>
          <p:cNvSpPr/>
          <p:nvPr/>
        </p:nvSpPr>
        <p:spPr>
          <a:xfrm>
            <a:off x="4525849" y="3760841"/>
            <a:ext cx="2808000" cy="540000"/>
          </a:xfrm>
          <a:prstGeom prst="rect">
            <a:avLst/>
          </a:prstGeom>
          <a:solidFill>
            <a:schemeClr val="bg1"/>
          </a:solidFill>
          <a:ln>
            <a:solidFill>
              <a:schemeClr val="tx1"/>
            </a:solidFill>
          </a:ln>
        </p:spPr>
        <p:txBody>
          <a:bodyPr wrap="square" anchor="ctr" anchorCtr="0">
            <a:noAutofit/>
          </a:bodyPr>
          <a:lstStyle/>
          <a:p>
            <a:r>
              <a:rPr lang="en-US" altLang="ja-JP" sz="1600" dirty="0" smtClean="0">
                <a:latin typeface="+mn-ea"/>
              </a:rPr>
              <a:t>pH12.5</a:t>
            </a:r>
            <a:r>
              <a:rPr lang="ja-JP" altLang="en-US" sz="1600" dirty="0" smtClean="0">
                <a:latin typeface="+mn-ea"/>
              </a:rPr>
              <a:t>以上</a:t>
            </a:r>
            <a:endParaRPr lang="en-US" altLang="ja-JP" sz="1600" dirty="0">
              <a:latin typeface="+mn-ea"/>
            </a:endParaRPr>
          </a:p>
        </p:txBody>
      </p:sp>
      <p:sp>
        <p:nvSpPr>
          <p:cNvPr id="29" name="正方形/長方形 28"/>
          <p:cNvSpPr/>
          <p:nvPr/>
        </p:nvSpPr>
        <p:spPr>
          <a:xfrm>
            <a:off x="4525849" y="4298117"/>
            <a:ext cx="2808000" cy="540000"/>
          </a:xfrm>
          <a:prstGeom prst="rect">
            <a:avLst/>
          </a:prstGeom>
          <a:solidFill>
            <a:schemeClr val="bg1"/>
          </a:solidFill>
          <a:ln>
            <a:solidFill>
              <a:schemeClr val="tx1"/>
            </a:solidFill>
          </a:ln>
        </p:spPr>
        <p:txBody>
          <a:bodyPr wrap="square" anchor="ctr" anchorCtr="0">
            <a:noAutofit/>
          </a:bodyPr>
          <a:lstStyle/>
          <a:p>
            <a:r>
              <a:rPr lang="ja-JP" altLang="en-US" sz="1600" dirty="0" smtClean="0">
                <a:latin typeface="+mn-ea"/>
              </a:rPr>
              <a:t>医療機関等から排出</a:t>
            </a:r>
            <a:endParaRPr lang="en-US" altLang="ja-JP" sz="1600" dirty="0">
              <a:latin typeface="+mn-ea"/>
            </a:endParaRPr>
          </a:p>
        </p:txBody>
      </p:sp>
      <p:sp>
        <p:nvSpPr>
          <p:cNvPr id="30" name="正方形/長方形 29"/>
          <p:cNvSpPr/>
          <p:nvPr/>
        </p:nvSpPr>
        <p:spPr>
          <a:xfrm>
            <a:off x="4525848" y="4838126"/>
            <a:ext cx="2808000" cy="540000"/>
          </a:xfrm>
          <a:prstGeom prst="rect">
            <a:avLst/>
          </a:prstGeom>
          <a:solidFill>
            <a:schemeClr val="bg1"/>
          </a:solidFill>
          <a:ln>
            <a:solidFill>
              <a:schemeClr val="tx1"/>
            </a:solidFill>
          </a:ln>
        </p:spPr>
        <p:txBody>
          <a:bodyPr wrap="square" anchor="ctr" anchorCtr="0">
            <a:noAutofit/>
          </a:bodyPr>
          <a:lstStyle/>
          <a:p>
            <a:r>
              <a:rPr lang="en-US" altLang="ja-JP" sz="1600" dirty="0" smtClean="0">
                <a:latin typeface="+mn-ea"/>
              </a:rPr>
              <a:t>PCB</a:t>
            </a:r>
            <a:r>
              <a:rPr lang="ja-JP" altLang="en-US" sz="1600" dirty="0" smtClean="0">
                <a:latin typeface="+mn-ea"/>
              </a:rPr>
              <a:t>含有物、水銀、石綿等</a:t>
            </a:r>
            <a:endParaRPr lang="en-US" altLang="ja-JP" sz="1600" dirty="0">
              <a:latin typeface="+mn-ea"/>
            </a:endParaRPr>
          </a:p>
        </p:txBody>
      </p:sp>
      <p:sp>
        <p:nvSpPr>
          <p:cNvPr id="31" name="正方形/長方形 30"/>
          <p:cNvSpPr/>
          <p:nvPr/>
        </p:nvSpPr>
        <p:spPr>
          <a:xfrm>
            <a:off x="4525973" y="2677599"/>
            <a:ext cx="2808000" cy="540000"/>
          </a:xfrm>
          <a:prstGeom prst="rect">
            <a:avLst/>
          </a:prstGeom>
          <a:solidFill>
            <a:schemeClr val="bg1"/>
          </a:solidFill>
          <a:ln>
            <a:solidFill>
              <a:schemeClr val="tx1"/>
            </a:solidFill>
          </a:ln>
        </p:spPr>
        <p:txBody>
          <a:bodyPr wrap="square" anchor="ctr" anchorCtr="0">
            <a:noAutofit/>
          </a:bodyPr>
          <a:lstStyle/>
          <a:p>
            <a:r>
              <a:rPr lang="ja-JP" altLang="en-US" sz="1600" dirty="0" smtClean="0">
                <a:latin typeface="+mn-ea"/>
              </a:rPr>
              <a:t>揮発油類、灯油類、軽油類</a:t>
            </a:r>
            <a:endParaRPr lang="en-US" altLang="ja-JP" sz="1600" dirty="0">
              <a:latin typeface="+mn-ea"/>
            </a:endParaRPr>
          </a:p>
        </p:txBody>
      </p:sp>
      <p:sp>
        <p:nvSpPr>
          <p:cNvPr id="32" name="正方形/長方形 31"/>
          <p:cNvSpPr/>
          <p:nvPr/>
        </p:nvSpPr>
        <p:spPr>
          <a:xfrm>
            <a:off x="7333600" y="2677599"/>
            <a:ext cx="2808000" cy="540000"/>
          </a:xfrm>
          <a:prstGeom prst="rect">
            <a:avLst/>
          </a:prstGeom>
          <a:solidFill>
            <a:schemeClr val="bg1"/>
          </a:solidFill>
          <a:ln>
            <a:solidFill>
              <a:schemeClr val="tx1"/>
            </a:solidFill>
          </a:ln>
        </p:spPr>
        <p:txBody>
          <a:bodyPr wrap="square" anchor="ctr" anchorCtr="0">
            <a:noAutofit/>
          </a:bodyPr>
          <a:lstStyle/>
          <a:p>
            <a:r>
              <a:rPr lang="ja-JP" altLang="en-US" sz="1600" dirty="0" smtClean="0">
                <a:latin typeface="+mn-ea"/>
              </a:rPr>
              <a:t>発電機燃料など</a:t>
            </a:r>
            <a:endParaRPr lang="en-US" altLang="ja-JP" sz="1600" dirty="0">
              <a:latin typeface="+mn-ea"/>
            </a:endParaRPr>
          </a:p>
        </p:txBody>
      </p:sp>
      <p:sp>
        <p:nvSpPr>
          <p:cNvPr id="34" name="正方形/長方形 33"/>
          <p:cNvSpPr/>
          <p:nvPr/>
        </p:nvSpPr>
        <p:spPr>
          <a:xfrm>
            <a:off x="7333600" y="3220841"/>
            <a:ext cx="2808000" cy="540000"/>
          </a:xfrm>
          <a:prstGeom prst="rect">
            <a:avLst/>
          </a:prstGeom>
          <a:solidFill>
            <a:schemeClr val="bg1"/>
          </a:solidFill>
          <a:ln>
            <a:solidFill>
              <a:schemeClr val="tx1"/>
            </a:solidFill>
          </a:ln>
        </p:spPr>
        <p:txBody>
          <a:bodyPr wrap="square" anchor="ctr" anchorCtr="0">
            <a:noAutofit/>
          </a:bodyPr>
          <a:lstStyle/>
          <a:p>
            <a:r>
              <a:rPr lang="ja-JP" altLang="en-US" sz="1600" dirty="0" smtClean="0">
                <a:latin typeface="+mn-ea"/>
              </a:rPr>
              <a:t>鉛蓄電池電解液など</a:t>
            </a:r>
            <a:endParaRPr lang="en-US" altLang="ja-JP" sz="1600" dirty="0">
              <a:latin typeface="+mn-ea"/>
            </a:endParaRPr>
          </a:p>
        </p:txBody>
      </p:sp>
      <p:sp>
        <p:nvSpPr>
          <p:cNvPr id="37" name="正方形/長方形 36"/>
          <p:cNvSpPr/>
          <p:nvPr/>
        </p:nvSpPr>
        <p:spPr>
          <a:xfrm>
            <a:off x="7333600" y="3760840"/>
            <a:ext cx="2808000" cy="540000"/>
          </a:xfrm>
          <a:prstGeom prst="rect">
            <a:avLst/>
          </a:prstGeom>
          <a:solidFill>
            <a:schemeClr val="bg1"/>
          </a:solidFill>
          <a:ln>
            <a:solidFill>
              <a:schemeClr val="tx1"/>
            </a:solidFill>
          </a:ln>
        </p:spPr>
        <p:txBody>
          <a:bodyPr wrap="square" anchor="ctr" anchorCtr="0">
            <a:noAutofit/>
          </a:bodyPr>
          <a:lstStyle/>
          <a:p>
            <a:r>
              <a:rPr lang="ja-JP" altLang="en-US" sz="1600" dirty="0" smtClean="0">
                <a:latin typeface="+mn-ea"/>
              </a:rPr>
              <a:t>アルカリ鉛</a:t>
            </a:r>
            <a:r>
              <a:rPr lang="ja-JP" altLang="en-US" sz="1600" dirty="0">
                <a:latin typeface="+mn-ea"/>
              </a:rPr>
              <a:t>蓄電池電解液など</a:t>
            </a:r>
            <a:endParaRPr lang="en-US" altLang="ja-JP" sz="1600" dirty="0">
              <a:latin typeface="+mn-ea"/>
            </a:endParaRPr>
          </a:p>
        </p:txBody>
      </p:sp>
      <p:sp>
        <p:nvSpPr>
          <p:cNvPr id="38" name="正方形/長方形 37"/>
          <p:cNvSpPr/>
          <p:nvPr/>
        </p:nvSpPr>
        <p:spPr>
          <a:xfrm>
            <a:off x="7333600" y="4298114"/>
            <a:ext cx="2808000" cy="540000"/>
          </a:xfrm>
          <a:prstGeom prst="rect">
            <a:avLst/>
          </a:prstGeom>
          <a:solidFill>
            <a:schemeClr val="bg1"/>
          </a:solidFill>
          <a:ln>
            <a:solidFill>
              <a:schemeClr val="tx1"/>
            </a:solidFill>
          </a:ln>
        </p:spPr>
        <p:txBody>
          <a:bodyPr wrap="square" anchor="ctr" anchorCtr="0">
            <a:noAutofit/>
          </a:bodyPr>
          <a:lstStyle/>
          <a:p>
            <a:endParaRPr lang="en-US" altLang="ja-JP" sz="1600" dirty="0">
              <a:latin typeface="+mn-ea"/>
            </a:endParaRPr>
          </a:p>
        </p:txBody>
      </p:sp>
      <p:sp>
        <p:nvSpPr>
          <p:cNvPr id="44" name="正方形/長方形 43"/>
          <p:cNvSpPr/>
          <p:nvPr/>
        </p:nvSpPr>
        <p:spPr>
          <a:xfrm>
            <a:off x="7333600" y="4838120"/>
            <a:ext cx="2808000" cy="540000"/>
          </a:xfrm>
          <a:prstGeom prst="rect">
            <a:avLst/>
          </a:prstGeom>
          <a:solidFill>
            <a:schemeClr val="bg1"/>
          </a:solidFill>
          <a:ln>
            <a:solidFill>
              <a:schemeClr val="tx1"/>
            </a:solidFill>
          </a:ln>
        </p:spPr>
        <p:txBody>
          <a:bodyPr wrap="square" anchor="ctr" anchorCtr="0">
            <a:noAutofit/>
          </a:bodyPr>
          <a:lstStyle/>
          <a:p>
            <a:endParaRPr lang="en-US" altLang="ja-JP" sz="1600" dirty="0">
              <a:latin typeface="+mn-ea"/>
            </a:endParaRPr>
          </a:p>
        </p:txBody>
      </p:sp>
    </p:spTree>
    <p:extLst>
      <p:ext uri="{BB962C8B-B14F-4D97-AF65-F5344CB8AC3E}">
        <p14:creationId xmlns:p14="http://schemas.microsoft.com/office/powerpoint/2010/main" val="2524146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1127448" y="2203753"/>
            <a:ext cx="4398355" cy="3741414"/>
          </a:xfrm>
          <a:prstGeom prst="rect">
            <a:avLst/>
          </a:prstGeom>
        </p:spPr>
      </p:pic>
      <p:sp>
        <p:nvSpPr>
          <p:cNvPr id="4" name="スライド番号プレースホルダー 3"/>
          <p:cNvSpPr>
            <a:spLocks noGrp="1"/>
          </p:cNvSpPr>
          <p:nvPr>
            <p:ph type="sldNum" sz="quarter" idx="12"/>
          </p:nvPr>
        </p:nvSpPr>
        <p:spPr/>
        <p:txBody>
          <a:bodyPr/>
          <a:lstStyle/>
          <a:p>
            <a:fld id="{3C655A91-3D93-4C54-8FCE-5DA418FE82A9}" type="slidenum">
              <a:rPr kumimoji="1" lang="ja-JP" altLang="en-US" smtClean="0"/>
              <a:t>9</a:t>
            </a:fld>
            <a:endParaRPr kumimoji="1" lang="ja-JP" altLang="en-US" dirty="0"/>
          </a:p>
        </p:txBody>
      </p:sp>
      <p:sp>
        <p:nvSpPr>
          <p:cNvPr id="17" name="角丸四角形 16"/>
          <p:cNvSpPr/>
          <p:nvPr/>
        </p:nvSpPr>
        <p:spPr>
          <a:xfrm>
            <a:off x="3952273" y="4556011"/>
            <a:ext cx="6912768" cy="1204283"/>
          </a:xfrm>
          <a:prstGeom prst="roundRect">
            <a:avLst>
              <a:gd name="adj" fmla="val 904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・電子</a:t>
            </a:r>
            <a:r>
              <a:rPr lang="ja-JP" altLang="en-US" dirty="0">
                <a:solidFill>
                  <a:schemeClr val="tx1"/>
                </a:solidFill>
              </a:rPr>
              <a:t>の場合</a:t>
            </a:r>
            <a:r>
              <a:rPr lang="ja-JP" altLang="en-US" dirty="0" smtClean="0">
                <a:solidFill>
                  <a:schemeClr val="tx1"/>
                </a:solidFill>
              </a:rPr>
              <a:t>は</a:t>
            </a:r>
            <a:r>
              <a:rPr lang="zh-TW" altLang="en-US" dirty="0">
                <a:solidFill>
                  <a:schemeClr val="tx1"/>
                </a:solidFill>
              </a:rPr>
              <a:t>前払金保証証書＋</a:t>
            </a:r>
            <a:r>
              <a:rPr lang="zh-TW" altLang="en-US" dirty="0" smtClean="0">
                <a:solidFill>
                  <a:schemeClr val="tx1"/>
                </a:solidFill>
              </a:rPr>
              <a:t>約款</a:t>
            </a:r>
            <a:r>
              <a:rPr lang="ja-JP" altLang="en-US" dirty="0" smtClean="0">
                <a:solidFill>
                  <a:schemeClr val="tx1"/>
                </a:solidFill>
              </a:rPr>
              <a:t>を指定</a:t>
            </a:r>
            <a:r>
              <a:rPr lang="ja-JP" altLang="en-US" dirty="0">
                <a:solidFill>
                  <a:schemeClr val="tx1"/>
                </a:solidFill>
              </a:rPr>
              <a:t>サイトから</a:t>
            </a:r>
            <a:r>
              <a:rPr lang="ja-JP" altLang="en-US" dirty="0" smtClean="0">
                <a:solidFill>
                  <a:schemeClr val="tx1"/>
                </a:solidFill>
              </a:rPr>
              <a:t>ダウンロード</a:t>
            </a:r>
            <a:endParaRPr lang="en-US" altLang="ja-JP" dirty="0" smtClean="0">
              <a:solidFill>
                <a:schemeClr val="tx1"/>
              </a:solidFill>
            </a:endParaRPr>
          </a:p>
          <a:p>
            <a:r>
              <a:rPr lang="ja-JP" altLang="en-US" dirty="0" smtClean="0">
                <a:solidFill>
                  <a:schemeClr val="tx1"/>
                </a:solidFill>
              </a:rPr>
              <a:t>（メール等にて保証契約番号および認証キーの送付）</a:t>
            </a:r>
            <a:endParaRPr lang="en-US" altLang="ja-JP" dirty="0" smtClean="0">
              <a:solidFill>
                <a:schemeClr val="tx1"/>
              </a:solidFill>
            </a:endParaRPr>
          </a:p>
          <a:p>
            <a:r>
              <a:rPr kumimoji="1" lang="ja-JP" altLang="en-US" dirty="0" smtClean="0">
                <a:solidFill>
                  <a:schemeClr val="tx1"/>
                </a:solidFill>
              </a:rPr>
              <a:t>・請求書</a:t>
            </a:r>
            <a:r>
              <a:rPr lang="ja-JP" altLang="en-US" dirty="0" smtClean="0">
                <a:solidFill>
                  <a:schemeClr val="tx1"/>
                </a:solidFill>
              </a:rPr>
              <a:t>および支払</a:t>
            </a:r>
            <a:r>
              <a:rPr lang="ja-JP" altLang="en-US" dirty="0">
                <a:solidFill>
                  <a:schemeClr val="tx1"/>
                </a:solidFill>
              </a:rPr>
              <a:t>金口座振替</a:t>
            </a:r>
            <a:r>
              <a:rPr lang="ja-JP" altLang="en-US" dirty="0" smtClean="0">
                <a:solidFill>
                  <a:schemeClr val="tx1"/>
                </a:solidFill>
              </a:rPr>
              <a:t>依頼書</a:t>
            </a:r>
            <a:r>
              <a:rPr kumimoji="1" lang="ja-JP" altLang="en-US" dirty="0" smtClean="0">
                <a:solidFill>
                  <a:schemeClr val="tx1"/>
                </a:solidFill>
              </a:rPr>
              <a:t>の電子化対応</a:t>
            </a:r>
            <a:endParaRPr kumimoji="1" lang="ja-JP" altLang="en-US" dirty="0">
              <a:solidFill>
                <a:schemeClr val="tx1"/>
              </a:solidFill>
            </a:endParaRPr>
          </a:p>
        </p:txBody>
      </p:sp>
      <p:sp>
        <p:nvSpPr>
          <p:cNvPr id="12" name="正方形/長方形 11"/>
          <p:cNvSpPr/>
          <p:nvPr/>
        </p:nvSpPr>
        <p:spPr>
          <a:xfrm>
            <a:off x="277144" y="41714"/>
            <a:ext cx="11435480" cy="1077218"/>
          </a:xfrm>
          <a:prstGeom prst="rect">
            <a:avLst/>
          </a:prstGeom>
        </p:spPr>
        <p:txBody>
          <a:bodyPr wrap="square">
            <a:spAutoFit/>
          </a:bodyPr>
          <a:lstStyle/>
          <a:p>
            <a:r>
              <a:rPr lang="ja-JP" altLang="en-US" sz="3200" dirty="0">
                <a:solidFill>
                  <a:srgbClr val="00B050"/>
                </a:solidFill>
                <a:latin typeface="+mn-ea"/>
              </a:rPr>
              <a:t>１　</a:t>
            </a:r>
            <a:r>
              <a:rPr lang="ja-JP" altLang="en-US" sz="3200" dirty="0" smtClean="0">
                <a:solidFill>
                  <a:srgbClr val="00B050"/>
                </a:solidFill>
                <a:latin typeface="+mn-ea"/>
              </a:rPr>
              <a:t>「</a:t>
            </a:r>
            <a:r>
              <a:rPr lang="ja-JP" altLang="en-US" sz="3200" dirty="0">
                <a:solidFill>
                  <a:srgbClr val="00B050"/>
                </a:solidFill>
                <a:latin typeface="+mn-ea"/>
              </a:rPr>
              <a:t>公共建築工事特則仕様書（電気設備工事編</a:t>
            </a:r>
            <a:r>
              <a:rPr lang="ja-JP" altLang="en-US" sz="3200" dirty="0" smtClean="0">
                <a:solidFill>
                  <a:srgbClr val="00B050"/>
                </a:solidFill>
                <a:latin typeface="+mn-ea"/>
              </a:rPr>
              <a:t>）令和５年版」</a:t>
            </a:r>
            <a:endParaRPr lang="en-US" altLang="ja-JP" sz="3200" dirty="0" smtClean="0">
              <a:solidFill>
                <a:srgbClr val="00B050"/>
              </a:solidFill>
              <a:latin typeface="+mn-ea"/>
            </a:endParaRPr>
          </a:p>
          <a:p>
            <a:r>
              <a:rPr lang="ja-JP" altLang="en-US" sz="3200" dirty="0">
                <a:solidFill>
                  <a:srgbClr val="00B050"/>
                </a:solidFill>
                <a:latin typeface="+mn-ea"/>
              </a:rPr>
              <a:t>　</a:t>
            </a:r>
            <a:r>
              <a:rPr lang="ja-JP" altLang="en-US" sz="3200" dirty="0" smtClean="0">
                <a:solidFill>
                  <a:srgbClr val="00B050"/>
                </a:solidFill>
                <a:latin typeface="+mn-ea"/>
              </a:rPr>
              <a:t>　の主</a:t>
            </a:r>
            <a:r>
              <a:rPr lang="ja-JP" altLang="en-US" sz="3200" dirty="0">
                <a:solidFill>
                  <a:srgbClr val="00B050"/>
                </a:solidFill>
                <a:latin typeface="+mn-ea"/>
              </a:rPr>
              <a:t>な改定点</a:t>
            </a:r>
            <a:endParaRPr lang="en-US" altLang="ja-JP" sz="3200" dirty="0">
              <a:solidFill>
                <a:srgbClr val="00B050"/>
              </a:solidFill>
              <a:latin typeface="+mn-ea"/>
            </a:endParaRPr>
          </a:p>
        </p:txBody>
      </p:sp>
      <p:sp>
        <p:nvSpPr>
          <p:cNvPr id="15" name="角丸四角形吹き出し 14"/>
          <p:cNvSpPr/>
          <p:nvPr/>
        </p:nvSpPr>
        <p:spPr>
          <a:xfrm>
            <a:off x="5231904" y="2318048"/>
            <a:ext cx="4065474" cy="1019765"/>
          </a:xfrm>
          <a:prstGeom prst="wedgeRoundRectCallout">
            <a:avLst>
              <a:gd name="adj1" fmla="val -53693"/>
              <a:gd name="adj2" fmla="val 96689"/>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rgbClr val="0070C0"/>
                </a:solidFill>
              </a:rPr>
              <a:t>別記</a:t>
            </a:r>
            <a:r>
              <a:rPr lang="ja-JP" altLang="en-US" dirty="0">
                <a:solidFill>
                  <a:srgbClr val="0070C0"/>
                </a:solidFill>
              </a:rPr>
              <a:t>３　</a:t>
            </a:r>
            <a:r>
              <a:rPr lang="ja-JP" altLang="en-US" dirty="0" smtClean="0">
                <a:solidFill>
                  <a:srgbClr val="0070C0"/>
                </a:solidFill>
              </a:rPr>
              <a:t>「工事</a:t>
            </a:r>
            <a:r>
              <a:rPr lang="ja-JP" altLang="en-US" dirty="0">
                <a:solidFill>
                  <a:srgbClr val="0070C0"/>
                </a:solidFill>
              </a:rPr>
              <a:t>関係書類提出リスト</a:t>
            </a:r>
            <a:r>
              <a:rPr lang="ja-JP" altLang="en-US" dirty="0" smtClean="0">
                <a:solidFill>
                  <a:srgbClr val="0070C0"/>
                </a:solidFill>
              </a:rPr>
              <a:t>」</a:t>
            </a:r>
            <a:endParaRPr lang="en-US" altLang="ja-JP" dirty="0" smtClean="0">
              <a:solidFill>
                <a:srgbClr val="0070C0"/>
              </a:solidFill>
            </a:endParaRPr>
          </a:p>
          <a:p>
            <a:pPr algn="ctr"/>
            <a:r>
              <a:rPr lang="ja-JP" altLang="en-US" dirty="0" smtClean="0">
                <a:solidFill>
                  <a:srgbClr val="0070C0"/>
                </a:solidFill>
              </a:rPr>
              <a:t>・</a:t>
            </a:r>
            <a:r>
              <a:rPr lang="zh-TW" altLang="en-US" dirty="0" smtClean="0">
                <a:solidFill>
                  <a:srgbClr val="0070C0"/>
                </a:solidFill>
              </a:rPr>
              <a:t>前払</a:t>
            </a:r>
            <a:r>
              <a:rPr lang="zh-TW" altLang="en-US" dirty="0">
                <a:solidFill>
                  <a:srgbClr val="0070C0"/>
                </a:solidFill>
              </a:rPr>
              <a:t>金保証証書＋約款　（原本</a:t>
            </a:r>
            <a:r>
              <a:rPr lang="zh-TW" altLang="en-US" dirty="0" smtClean="0">
                <a:solidFill>
                  <a:srgbClr val="0070C0"/>
                </a:solidFill>
              </a:rPr>
              <a:t>）</a:t>
            </a:r>
            <a:endParaRPr lang="en-US" altLang="zh-TW" dirty="0" smtClean="0">
              <a:solidFill>
                <a:srgbClr val="0070C0"/>
              </a:solidFill>
            </a:endParaRPr>
          </a:p>
          <a:p>
            <a:pPr algn="ctr"/>
            <a:r>
              <a:rPr lang="ja-JP" altLang="en-US" dirty="0" smtClean="0">
                <a:solidFill>
                  <a:srgbClr val="0070C0"/>
                </a:solidFill>
              </a:rPr>
              <a:t>・請求書</a:t>
            </a:r>
            <a:r>
              <a:rPr lang="ja-JP" altLang="en-US" dirty="0">
                <a:solidFill>
                  <a:srgbClr val="0070C0"/>
                </a:solidFill>
              </a:rPr>
              <a:t>・支払金口座振替依頼書</a:t>
            </a:r>
            <a:endParaRPr kumimoji="1" lang="ja-JP" altLang="en-US" dirty="0">
              <a:solidFill>
                <a:srgbClr val="0070C0"/>
              </a:solidFill>
            </a:endParaRPr>
          </a:p>
        </p:txBody>
      </p:sp>
      <p:sp>
        <p:nvSpPr>
          <p:cNvPr id="3" name="正方形/長方形 2"/>
          <p:cNvSpPr/>
          <p:nvPr/>
        </p:nvSpPr>
        <p:spPr>
          <a:xfrm>
            <a:off x="712158" y="1193144"/>
            <a:ext cx="10873208" cy="681899"/>
          </a:xfrm>
          <a:prstGeom prst="rect">
            <a:avLst/>
          </a:prstGeom>
          <a:solidFill>
            <a:schemeClr val="bg1"/>
          </a:solidFill>
        </p:spPr>
        <p:txBody>
          <a:bodyPr wrap="square">
            <a:noAutofit/>
          </a:bodyPr>
          <a:lstStyle/>
          <a:p>
            <a:r>
              <a:rPr lang="ja-JP" altLang="en-US" sz="2400" dirty="0" smtClean="0">
                <a:latin typeface="+mn-ea"/>
              </a:rPr>
              <a:t>⑤　</a:t>
            </a:r>
            <a:r>
              <a:rPr lang="ja-JP" altLang="en-US" sz="2400" dirty="0">
                <a:latin typeface="+mn-ea"/>
              </a:rPr>
              <a:t>電子化に伴う「工事関係書類提出リスト」</a:t>
            </a:r>
            <a:r>
              <a:rPr lang="ja-JP" altLang="en-US" sz="2400" dirty="0" smtClean="0">
                <a:latin typeface="+mn-ea"/>
              </a:rPr>
              <a:t>の変更</a:t>
            </a:r>
            <a:endParaRPr lang="ja-JP" altLang="en-US" sz="2400" dirty="0">
              <a:latin typeface="+mn-ea"/>
            </a:endParaRPr>
          </a:p>
        </p:txBody>
      </p:sp>
      <p:sp>
        <p:nvSpPr>
          <p:cNvPr id="10" name="正方形/長方形 9"/>
          <p:cNvSpPr/>
          <p:nvPr/>
        </p:nvSpPr>
        <p:spPr>
          <a:xfrm>
            <a:off x="1447800" y="3807597"/>
            <a:ext cx="3640088" cy="176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435002209"/>
      </p:ext>
    </p:extLst>
  </p:cSld>
  <p:clrMapOvr>
    <a:masterClrMapping/>
  </p:clrMapOvr>
  <mc:AlternateContent xmlns:mc="http://schemas.openxmlformats.org/markup-compatibility/2006" xmlns:p14="http://schemas.microsoft.com/office/powerpoint/2010/main">
    <mc:Choice Requires="p14">
      <p:transition spd="slow" p14:dur="2000" advTm="46112"/>
    </mc:Choice>
    <mc:Fallback xmlns="">
      <p:transition spd="slow" advTm="46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2.3|4.4|6.1|6.8"/>
</p:tagLst>
</file>

<file path=ppt/tags/tag3.xml><?xml version="1.0" encoding="utf-8"?>
<p:tagLst xmlns:a="http://schemas.openxmlformats.org/drawingml/2006/main" xmlns:r="http://schemas.openxmlformats.org/officeDocument/2006/relationships" xmlns:p="http://schemas.openxmlformats.org/presentationml/2006/main">
  <p:tag name="TIMING" val="|10.9|29"/>
</p:tagLst>
</file>

<file path=ppt/tags/tag4.xml><?xml version="1.0" encoding="utf-8"?>
<p:tagLst xmlns:a="http://schemas.openxmlformats.org/drawingml/2006/main" xmlns:r="http://schemas.openxmlformats.org/officeDocument/2006/relationships" xmlns:p="http://schemas.openxmlformats.org/presentationml/2006/main">
  <p:tag name="TIMING" val="|10.9|29"/>
</p:tagLst>
</file>

<file path=ppt/tags/tag5.xml><?xml version="1.0" encoding="utf-8"?>
<p:tagLst xmlns:a="http://schemas.openxmlformats.org/drawingml/2006/main" xmlns:r="http://schemas.openxmlformats.org/officeDocument/2006/relationships" xmlns:p="http://schemas.openxmlformats.org/presentationml/2006/main">
  <p:tag name="TIMING" val="|10.9|29"/>
</p:tagLst>
</file>

<file path=ppt/tags/tag6.xml><?xml version="1.0" encoding="utf-8"?>
<p:tagLst xmlns:a="http://schemas.openxmlformats.org/drawingml/2006/main" xmlns:r="http://schemas.openxmlformats.org/officeDocument/2006/relationships" xmlns:p="http://schemas.openxmlformats.org/presentationml/2006/main">
  <p:tag name="TIMING" val="|10.9|29"/>
</p:tagLst>
</file>

<file path=ppt/tags/tag7.xml><?xml version="1.0" encoding="utf-8"?>
<p:tagLst xmlns:a="http://schemas.openxmlformats.org/drawingml/2006/main" xmlns:r="http://schemas.openxmlformats.org/officeDocument/2006/relationships" xmlns:p="http://schemas.openxmlformats.org/presentationml/2006/main">
  <p:tag name="TIMING" val="|10.9|29"/>
</p:tagLst>
</file>

<file path=ppt/tags/tag8.xml><?xml version="1.0" encoding="utf-8"?>
<p:tagLst xmlns:a="http://schemas.openxmlformats.org/drawingml/2006/main" xmlns:r="http://schemas.openxmlformats.org/officeDocument/2006/relationships" xmlns:p="http://schemas.openxmlformats.org/presentationml/2006/main">
  <p:tag name="TIMING" val="|12.3|4.4|6.1|6.8"/>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36542</TotalTime>
  <Words>11358</Words>
  <Application>Microsoft Office PowerPoint</Application>
  <PresentationFormat>ワイド画面</PresentationFormat>
  <Paragraphs>1047</Paragraphs>
  <Slides>64</Slides>
  <Notes>64</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64</vt:i4>
      </vt:variant>
    </vt:vector>
  </HeadingPairs>
  <TitlesOfParts>
    <vt:vector size="70" baseType="lpstr">
      <vt:lpstr>HGP創英角ｺﾞｼｯｸUB</vt:lpstr>
      <vt:lpstr>ＭＳ Ｐゴシック</vt:lpstr>
      <vt:lpstr>新細明體</vt:lpstr>
      <vt:lpstr>Arial</vt:lpstr>
      <vt:lpstr>Calibri</vt:lpstr>
      <vt:lpstr>Office ​​テーマ</vt:lpstr>
      <vt:lpstr>技術研修会 　　　　　　　　　　　　　　　　</vt:lpstr>
      <vt:lpstr>研修内容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川崎市役所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積算勉強会</dc:title>
  <dc:creator>川崎市役所</dc:creator>
  <cp:lastModifiedBy>川崎市</cp:lastModifiedBy>
  <cp:revision>1563</cp:revision>
  <cp:lastPrinted>2023-11-20T10:47:58Z</cp:lastPrinted>
  <dcterms:created xsi:type="dcterms:W3CDTF">2017-07-13T22:19:46Z</dcterms:created>
  <dcterms:modified xsi:type="dcterms:W3CDTF">2023-11-22T08:12:06Z</dcterms:modified>
</cp:coreProperties>
</file>